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292"/>
  </p:notesMasterIdLst>
  <p:handoutMasterIdLst>
    <p:handoutMasterId r:id="rId293"/>
  </p:handoutMasterIdLst>
  <p:sldIdLst>
    <p:sldId id="320" r:id="rId2"/>
    <p:sldId id="335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33" r:id="rId41"/>
    <p:sldId id="374" r:id="rId42"/>
    <p:sldId id="375" r:id="rId43"/>
    <p:sldId id="37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408" r:id="rId76"/>
    <p:sldId id="409" r:id="rId77"/>
    <p:sldId id="410" r:id="rId78"/>
    <p:sldId id="411" r:id="rId79"/>
    <p:sldId id="412" r:id="rId80"/>
    <p:sldId id="413" r:id="rId81"/>
    <p:sldId id="414" r:id="rId82"/>
    <p:sldId id="415" r:id="rId83"/>
    <p:sldId id="416" r:id="rId84"/>
    <p:sldId id="417" r:id="rId85"/>
    <p:sldId id="418" r:id="rId86"/>
    <p:sldId id="419" r:id="rId87"/>
    <p:sldId id="420" r:id="rId88"/>
    <p:sldId id="421" r:id="rId89"/>
    <p:sldId id="422" r:id="rId90"/>
    <p:sldId id="423" r:id="rId91"/>
    <p:sldId id="424" r:id="rId92"/>
    <p:sldId id="425" r:id="rId93"/>
    <p:sldId id="426" r:id="rId94"/>
    <p:sldId id="427" r:id="rId95"/>
    <p:sldId id="428" r:id="rId96"/>
    <p:sldId id="429" r:id="rId97"/>
    <p:sldId id="430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443" r:id="rId111"/>
    <p:sldId id="444" r:id="rId112"/>
    <p:sldId id="445" r:id="rId113"/>
    <p:sldId id="446" r:id="rId114"/>
    <p:sldId id="447" r:id="rId115"/>
    <p:sldId id="448" r:id="rId116"/>
    <p:sldId id="449" r:id="rId117"/>
    <p:sldId id="450" r:id="rId118"/>
    <p:sldId id="451" r:id="rId119"/>
    <p:sldId id="452" r:id="rId120"/>
    <p:sldId id="453" r:id="rId121"/>
    <p:sldId id="454" r:id="rId122"/>
    <p:sldId id="455" r:id="rId123"/>
    <p:sldId id="456" r:id="rId124"/>
    <p:sldId id="457" r:id="rId125"/>
    <p:sldId id="458" r:id="rId126"/>
    <p:sldId id="459" r:id="rId127"/>
    <p:sldId id="460" r:id="rId128"/>
    <p:sldId id="461" r:id="rId129"/>
    <p:sldId id="462" r:id="rId130"/>
    <p:sldId id="463" r:id="rId131"/>
    <p:sldId id="464" r:id="rId132"/>
    <p:sldId id="465" r:id="rId133"/>
    <p:sldId id="466" r:id="rId134"/>
    <p:sldId id="467" r:id="rId135"/>
    <p:sldId id="468" r:id="rId136"/>
    <p:sldId id="469" r:id="rId137"/>
    <p:sldId id="470" r:id="rId138"/>
    <p:sldId id="471" r:id="rId139"/>
    <p:sldId id="472" r:id="rId140"/>
    <p:sldId id="473" r:id="rId141"/>
    <p:sldId id="474" r:id="rId142"/>
    <p:sldId id="475" r:id="rId143"/>
    <p:sldId id="476" r:id="rId144"/>
    <p:sldId id="477" r:id="rId145"/>
    <p:sldId id="478" r:id="rId146"/>
    <p:sldId id="479" r:id="rId147"/>
    <p:sldId id="480" r:id="rId148"/>
    <p:sldId id="481" r:id="rId149"/>
    <p:sldId id="482" r:id="rId150"/>
    <p:sldId id="483" r:id="rId151"/>
    <p:sldId id="484" r:id="rId152"/>
    <p:sldId id="485" r:id="rId153"/>
    <p:sldId id="486" r:id="rId154"/>
    <p:sldId id="487" r:id="rId155"/>
    <p:sldId id="488" r:id="rId156"/>
    <p:sldId id="489" r:id="rId157"/>
    <p:sldId id="490" r:id="rId158"/>
    <p:sldId id="491" r:id="rId159"/>
    <p:sldId id="492" r:id="rId160"/>
    <p:sldId id="493" r:id="rId161"/>
    <p:sldId id="494" r:id="rId162"/>
    <p:sldId id="495" r:id="rId163"/>
    <p:sldId id="496" r:id="rId164"/>
    <p:sldId id="497" r:id="rId165"/>
    <p:sldId id="498" r:id="rId166"/>
    <p:sldId id="499" r:id="rId167"/>
    <p:sldId id="500" r:id="rId168"/>
    <p:sldId id="501" r:id="rId169"/>
    <p:sldId id="502" r:id="rId170"/>
    <p:sldId id="503" r:id="rId171"/>
    <p:sldId id="504" r:id="rId172"/>
    <p:sldId id="505" r:id="rId173"/>
    <p:sldId id="506" r:id="rId174"/>
    <p:sldId id="507" r:id="rId175"/>
    <p:sldId id="508" r:id="rId176"/>
    <p:sldId id="509" r:id="rId177"/>
    <p:sldId id="510" r:id="rId178"/>
    <p:sldId id="511" r:id="rId179"/>
    <p:sldId id="512" r:id="rId180"/>
    <p:sldId id="513" r:id="rId181"/>
    <p:sldId id="514" r:id="rId182"/>
    <p:sldId id="515" r:id="rId183"/>
    <p:sldId id="516" r:id="rId184"/>
    <p:sldId id="517" r:id="rId185"/>
    <p:sldId id="518" r:id="rId186"/>
    <p:sldId id="519" r:id="rId187"/>
    <p:sldId id="520" r:id="rId188"/>
    <p:sldId id="521" r:id="rId189"/>
    <p:sldId id="522" r:id="rId190"/>
    <p:sldId id="523" r:id="rId191"/>
    <p:sldId id="524" r:id="rId192"/>
    <p:sldId id="525" r:id="rId193"/>
    <p:sldId id="526" r:id="rId194"/>
    <p:sldId id="527" r:id="rId195"/>
    <p:sldId id="528" r:id="rId196"/>
    <p:sldId id="529" r:id="rId197"/>
    <p:sldId id="530" r:id="rId198"/>
    <p:sldId id="531" r:id="rId199"/>
    <p:sldId id="532" r:id="rId200"/>
    <p:sldId id="533" r:id="rId201"/>
    <p:sldId id="534" r:id="rId202"/>
    <p:sldId id="535" r:id="rId203"/>
    <p:sldId id="536" r:id="rId204"/>
    <p:sldId id="537" r:id="rId205"/>
    <p:sldId id="538" r:id="rId206"/>
    <p:sldId id="539" r:id="rId207"/>
    <p:sldId id="540" r:id="rId208"/>
    <p:sldId id="541" r:id="rId209"/>
    <p:sldId id="542" r:id="rId210"/>
    <p:sldId id="543" r:id="rId211"/>
    <p:sldId id="544" r:id="rId212"/>
    <p:sldId id="545" r:id="rId213"/>
    <p:sldId id="546" r:id="rId214"/>
    <p:sldId id="547" r:id="rId215"/>
    <p:sldId id="548" r:id="rId216"/>
    <p:sldId id="549" r:id="rId217"/>
    <p:sldId id="550" r:id="rId218"/>
    <p:sldId id="551" r:id="rId219"/>
    <p:sldId id="552" r:id="rId220"/>
    <p:sldId id="553" r:id="rId221"/>
    <p:sldId id="554" r:id="rId222"/>
    <p:sldId id="555" r:id="rId223"/>
    <p:sldId id="556" r:id="rId224"/>
    <p:sldId id="557" r:id="rId225"/>
    <p:sldId id="558" r:id="rId226"/>
    <p:sldId id="559" r:id="rId227"/>
    <p:sldId id="560" r:id="rId228"/>
    <p:sldId id="561" r:id="rId229"/>
    <p:sldId id="562" r:id="rId230"/>
    <p:sldId id="563" r:id="rId231"/>
    <p:sldId id="564" r:id="rId232"/>
    <p:sldId id="565" r:id="rId233"/>
    <p:sldId id="566" r:id="rId234"/>
    <p:sldId id="567" r:id="rId235"/>
    <p:sldId id="568" r:id="rId236"/>
    <p:sldId id="569" r:id="rId237"/>
    <p:sldId id="570" r:id="rId238"/>
    <p:sldId id="571" r:id="rId239"/>
    <p:sldId id="572" r:id="rId240"/>
    <p:sldId id="573" r:id="rId241"/>
    <p:sldId id="574" r:id="rId242"/>
    <p:sldId id="575" r:id="rId243"/>
    <p:sldId id="576" r:id="rId244"/>
    <p:sldId id="577" r:id="rId245"/>
    <p:sldId id="578" r:id="rId246"/>
    <p:sldId id="579" r:id="rId247"/>
    <p:sldId id="580" r:id="rId248"/>
    <p:sldId id="581" r:id="rId249"/>
    <p:sldId id="582" r:id="rId250"/>
    <p:sldId id="583" r:id="rId251"/>
    <p:sldId id="584" r:id="rId252"/>
    <p:sldId id="585" r:id="rId253"/>
    <p:sldId id="586" r:id="rId254"/>
    <p:sldId id="587" r:id="rId255"/>
    <p:sldId id="588" r:id="rId256"/>
    <p:sldId id="589" r:id="rId257"/>
    <p:sldId id="590" r:id="rId258"/>
    <p:sldId id="591" r:id="rId259"/>
    <p:sldId id="592" r:id="rId260"/>
    <p:sldId id="593" r:id="rId261"/>
    <p:sldId id="594" r:id="rId262"/>
    <p:sldId id="595" r:id="rId263"/>
    <p:sldId id="596" r:id="rId264"/>
    <p:sldId id="597" r:id="rId265"/>
    <p:sldId id="598" r:id="rId266"/>
    <p:sldId id="599" r:id="rId267"/>
    <p:sldId id="600" r:id="rId268"/>
    <p:sldId id="601" r:id="rId269"/>
    <p:sldId id="602" r:id="rId270"/>
    <p:sldId id="603" r:id="rId271"/>
    <p:sldId id="604" r:id="rId272"/>
    <p:sldId id="605" r:id="rId273"/>
    <p:sldId id="606" r:id="rId274"/>
    <p:sldId id="607" r:id="rId275"/>
    <p:sldId id="608" r:id="rId276"/>
    <p:sldId id="609" r:id="rId277"/>
    <p:sldId id="610" r:id="rId278"/>
    <p:sldId id="611" r:id="rId279"/>
    <p:sldId id="612" r:id="rId280"/>
    <p:sldId id="613" r:id="rId281"/>
    <p:sldId id="614" r:id="rId282"/>
    <p:sldId id="615" r:id="rId283"/>
    <p:sldId id="616" r:id="rId284"/>
    <p:sldId id="617" r:id="rId285"/>
    <p:sldId id="618" r:id="rId286"/>
    <p:sldId id="619" r:id="rId287"/>
    <p:sldId id="620" r:id="rId288"/>
    <p:sldId id="621" r:id="rId289"/>
    <p:sldId id="622" r:id="rId290"/>
    <p:sldId id="623" r:id="rId291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53" autoAdjust="0"/>
    <p:restoredTop sz="94468" autoAdjust="0"/>
  </p:normalViewPr>
  <p:slideViewPr>
    <p:cSldViewPr>
      <p:cViewPr varScale="1">
        <p:scale>
          <a:sx n="70" d="100"/>
          <a:sy n="70" d="100"/>
        </p:scale>
        <p:origin x="78" y="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handoutMaster" Target="handoutMasters/handoutMaster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heme" Target="theme/theme1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tableStyles" Target="tableStyles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4/23/2016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4/23/2016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776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A2E74B-D282-44E4-B6AE-A4472F78451B}" type="slidenum">
              <a:rPr lang="en-US"/>
              <a:pPr/>
              <a:t>11</a:t>
            </a:fld>
            <a:r>
              <a:rPr lang="en-US" dirty="0"/>
              <a:t>##</a:t>
            </a:r>
          </a:p>
        </p:txBody>
      </p:sp>
      <p:sp>
        <p:nvSpPr>
          <p:cNvPr id="47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4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7880560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8A042-90CE-46E4-87A2-839A7AF39898}" type="slidenum">
              <a:rPr lang="en-US"/>
              <a:pPr/>
              <a:t>274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7405105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98AA8F-C284-4ED4-8671-8BE7BB96D4CA}" type="slidenum">
              <a:rPr lang="en-US"/>
              <a:pPr/>
              <a:t>276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635580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E9DE08-4686-4778-8A5D-322620CA6354}" type="slidenum">
              <a:rPr lang="en-US"/>
              <a:pPr/>
              <a:t>278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118372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1837-78AF-4751-971A-086B6C1DA229}" type="slidenum">
              <a:rPr lang="en-US"/>
              <a:pPr/>
              <a:t>280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6669130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F3D4B5-8203-4FD6-B911-D75742F3CB87}" type="slidenum">
              <a:rPr lang="en-US"/>
              <a:pPr/>
              <a:t>283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418320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00C018-9893-4D0C-A94E-FCFA464D0AF9}" type="slidenum">
              <a:rPr lang="en-US"/>
              <a:pPr/>
              <a:t>285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435829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D4D1B9-CA03-4E79-B7D1-2BD2B0230702}" type="slidenum">
              <a:rPr lang="en-US"/>
              <a:pPr/>
              <a:t>287</a:t>
            </a:fld>
            <a:r>
              <a:rPr lang="en-US" dirty="0"/>
              <a:t>##</a:t>
            </a:r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5006836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C83ECF-64E9-409A-B47B-496734B654A8}" type="slidenum">
              <a:rPr lang="en-US"/>
              <a:pPr/>
              <a:t>288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3708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4ECA75-83AB-4F24-B3BA-D6303D87AFCC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78918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1E2C31-5E20-425A-8C69-695CD36FCD29}" type="slidenum">
              <a:rPr lang="en-US"/>
              <a:pPr/>
              <a:t>13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34494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BAF71F-4EC6-4CC6-9B3D-6B0AA1A300CD}" type="slidenum">
              <a:rPr lang="en-US"/>
              <a:pPr/>
              <a:t>14</a:t>
            </a:fld>
            <a:r>
              <a:rPr lang="en-US" dirty="0"/>
              <a:t>##</a:t>
            </a:r>
          </a:p>
        </p:txBody>
      </p:sp>
      <p:sp>
        <p:nvSpPr>
          <p:cNvPr id="452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6785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029299-F8E5-4729-9F6C-CC842CE49CC6}" type="slidenum">
              <a:rPr lang="en-US"/>
              <a:pPr/>
              <a:t>15</a:t>
            </a:fld>
            <a:r>
              <a:rPr lang="en-US" dirty="0"/>
              <a:t>##</a:t>
            </a:r>
          </a:p>
        </p:txBody>
      </p:sp>
      <p:sp>
        <p:nvSpPr>
          <p:cNvPr id="477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21346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15E3D7-388B-42CA-ACCD-85B4616B58A3}" type="slidenum">
              <a:rPr lang="en-US"/>
              <a:pPr/>
              <a:t>16</a:t>
            </a:fld>
            <a:r>
              <a:rPr lang="en-US" dirty="0"/>
              <a:t>##</a:t>
            </a:r>
          </a:p>
        </p:txBody>
      </p:sp>
      <p:sp>
        <p:nvSpPr>
          <p:cNvPr id="478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720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EA6928-F59D-4E3C-AD27-F73851928ECA}" type="slidenum">
              <a:rPr lang="en-US"/>
              <a:pPr/>
              <a:t>19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1059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6F943D-32EB-4F12-8A3E-F54BB8C67A3C}" type="slidenum">
              <a:rPr lang="en-US"/>
              <a:pPr/>
              <a:t>20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58402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3BADA9-45DC-4181-AFE2-A8F736E1D422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80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0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977602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8F8BC-7BD5-4737-A2E4-ADF9766D9EC9}" type="slidenum">
              <a:rPr lang="en-US"/>
              <a:pPr/>
              <a:t>25</a:t>
            </a:fld>
            <a:r>
              <a:rPr lang="en-US" dirty="0"/>
              <a:t>##</a:t>
            </a:r>
          </a:p>
        </p:txBody>
      </p:sp>
      <p:sp>
        <p:nvSpPr>
          <p:cNvPr id="481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5453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5BCF37-5080-4293-9E37-8918FA272580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67821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DBE2A6-F7F2-45E2-B5BD-B3CF2523E741}" type="slidenum">
              <a:rPr lang="en-US"/>
              <a:pPr/>
              <a:t>26</a:t>
            </a:fld>
            <a:r>
              <a:rPr lang="en-US" dirty="0"/>
              <a:t>##</a:t>
            </a:r>
          </a:p>
        </p:txBody>
      </p:sp>
      <p:sp>
        <p:nvSpPr>
          <p:cNvPr id="482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3898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15638-BC64-4630-8AAB-A68E09184B14}" type="slidenum">
              <a:rPr lang="en-US"/>
              <a:pPr/>
              <a:t>29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6775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261014-5EAB-4492-9FD1-7A56FB75966D}" type="slidenum">
              <a:rPr lang="en-US"/>
              <a:pPr/>
              <a:t>34</a:t>
            </a:fld>
            <a:r>
              <a:rPr lang="en-US" dirty="0"/>
              <a:t>##</a:t>
            </a:r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07103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5819AD-1A2D-4442-9802-E92F8E39E2D9}" type="slidenum">
              <a:rPr lang="en-US"/>
              <a:pPr/>
              <a:t>35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4621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BA21A-D775-47B0-B52D-9C28EC1210BB}" type="slidenum">
              <a:rPr lang="en-US"/>
              <a:pPr/>
              <a:t>37</a:t>
            </a:fld>
            <a:r>
              <a:rPr lang="en-US" dirty="0"/>
              <a:t>##</a:t>
            </a:r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5638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50313D-2E5A-40FD-B764-5F883706E926}" type="slidenum">
              <a:rPr lang="en-US"/>
              <a:pPr/>
              <a:t>38</a:t>
            </a:fld>
            <a:r>
              <a:rPr lang="en-US" dirty="0"/>
              <a:t>##</a:t>
            </a:r>
          </a:p>
        </p:txBody>
      </p:sp>
      <p:sp>
        <p:nvSpPr>
          <p:cNvPr id="470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35107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846813-EC07-463F-88C6-89222FEEFF73}" type="slidenum">
              <a:rPr lang="en-US"/>
              <a:pPr/>
              <a:t>42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39448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1CC5C-B604-4E61-A93F-039A61AE8E7C}" type="slidenum">
              <a:rPr lang="en-US"/>
              <a:pPr/>
              <a:t>43</a:t>
            </a:fld>
            <a:r>
              <a:rPr lang="en-US" dirty="0"/>
              <a:t>##</a:t>
            </a:r>
          </a:p>
        </p:txBody>
      </p:sp>
      <p:sp>
        <p:nvSpPr>
          <p:cNvPr id="502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5917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77A5-F454-4FD5-A1AA-CCF708A15013}" type="slidenum">
              <a:rPr lang="en-US"/>
              <a:pPr/>
              <a:t>47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91953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F1A45E-3089-4D4E-9F90-A4C64E4B9717}" type="slidenum">
              <a:rPr lang="en-US"/>
              <a:pPr/>
              <a:t>53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21837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619EDD-4925-4CB4-A522-C44FEEDC006C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70023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E806CC-9FF8-4F65-B784-7AB7A6C0FA35}" type="slidenum">
              <a:rPr lang="en-US"/>
              <a:pPr/>
              <a:t>60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7034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0B8EC9-54F1-4A87-854D-1953FCF076C1}" type="slidenum">
              <a:rPr lang="en-US"/>
              <a:pPr/>
              <a:t>64</a:t>
            </a:fld>
            <a:r>
              <a:rPr lang="en-US" dirty="0"/>
              <a:t>##</a:t>
            </a:r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552690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1EDAE0-F2B7-42C1-A1AC-18180CF9BC8C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62847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FEAF6C-D8AC-414A-A6B0-B72E619E9FB0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454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7827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F7C87-297F-4768-A2F9-56F4DE179C51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515098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9AB3D-9A8B-4687-9BC4-24CDAE87BF70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524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06746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0413E1-0A9A-4AF6-9A3A-1D5C3C4F333C}" type="slidenum">
              <a:rPr lang="en-US"/>
              <a:pPr/>
              <a:t>80</a:t>
            </a:fld>
            <a:r>
              <a:rPr lang="en-US" dirty="0"/>
              <a:t>##</a:t>
            </a:r>
          </a:p>
        </p:txBody>
      </p:sp>
      <p:sp>
        <p:nvSpPr>
          <p:cNvPr id="581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862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E5E66-BFE2-4CB5-85A7-5FAE0E767EEE}" type="slidenum">
              <a:rPr lang="en-US"/>
              <a:pPr/>
              <a:t>84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33444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70C41-6F84-45AF-A780-BAEC8DB01186}" type="slidenum">
              <a:rPr lang="en-US"/>
              <a:pPr/>
              <a:t>90</a:t>
            </a:fld>
            <a:r>
              <a:rPr lang="en-US" dirty="0"/>
              <a:t>##</a:t>
            </a:r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490725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C34DF7-DAD5-44B4-85AF-9A1B2230B035}" type="slidenum">
              <a:rPr lang="en-US"/>
              <a:pPr/>
              <a:t>113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2424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86622D-00FE-4C9C-B9AE-B561ED77D6D4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71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424011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11C16A-B00C-4225-BA7A-E8543F10694E}" type="slidenum">
              <a:rPr lang="en-US"/>
              <a:pPr/>
              <a:t>114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37445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7C4E50-FA18-4A23-A2A7-0521EF11B2CC}" type="slidenum">
              <a:rPr lang="en-US"/>
              <a:pPr/>
              <a:t>118</a:t>
            </a:fld>
            <a:r>
              <a:rPr lang="en-US" dirty="0"/>
              <a:t>##</a:t>
            </a:r>
          </a:p>
        </p:txBody>
      </p:sp>
      <p:sp>
        <p:nvSpPr>
          <p:cNvPr id="55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0197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C7D882-6DD4-4275-9E6A-2CDC9EC7A57E}" type="slidenum">
              <a:rPr lang="en-US"/>
              <a:pPr/>
              <a:t>121</a:t>
            </a:fld>
            <a:r>
              <a:rPr lang="en-US" dirty="0"/>
              <a:t>##</a:t>
            </a:r>
          </a:p>
        </p:txBody>
      </p:sp>
      <p:sp>
        <p:nvSpPr>
          <p:cNvPr id="55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260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9C710-25CF-4D01-B3F6-BF356FF42CE6}" type="slidenum">
              <a:rPr lang="en-US"/>
              <a:pPr/>
              <a:t>126</a:t>
            </a:fld>
            <a:r>
              <a:rPr lang="en-US" dirty="0"/>
              <a:t>##</a:t>
            </a: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340775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889158-F542-402D-B218-5A1D39F86163}" type="slidenum">
              <a:rPr lang="en-US"/>
              <a:pPr/>
              <a:t>127</a:t>
            </a:fld>
            <a:r>
              <a:rPr lang="en-US" dirty="0"/>
              <a:t>##</a:t>
            </a:r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08779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88CB8E-D42A-4DF2-8EB2-A44204E9D1B1}" type="slidenum">
              <a:rPr lang="en-US"/>
              <a:pPr/>
              <a:t>130</a:t>
            </a:fld>
            <a:r>
              <a:rPr lang="en-US" dirty="0"/>
              <a:t>##</a:t>
            </a: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66635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7AAC3B-0ECF-4FE1-AFCF-7D4CBE9D498E}" type="slidenum">
              <a:rPr lang="en-US"/>
              <a:pPr/>
              <a:t>131</a:t>
            </a:fld>
            <a:r>
              <a:rPr lang="en-US" dirty="0"/>
              <a:t>##</a:t>
            </a:r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906515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3756D-CE3A-4EE5-8017-8F81DDF9430B}" type="slidenum">
              <a:rPr lang="en-US"/>
              <a:pPr/>
              <a:t>136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90380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F0806-3EF2-4279-B5A8-631CEFD3D5C5}" type="slidenum">
              <a:rPr lang="en-US"/>
              <a:pPr/>
              <a:t>137</a:t>
            </a:fld>
            <a:r>
              <a:rPr lang="en-US" dirty="0"/>
              <a:t>##</a:t>
            </a:r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70176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11C71-0AAF-4BF4-B6A0-00A4B683F4D3}" type="slidenum">
              <a:rPr lang="en-US"/>
              <a:pPr/>
              <a:t>140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6350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F04B42-2748-4BD3-BA01-5000E83BA8C8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47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2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86442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75FA89-B248-4ACC-A50B-07E4A56EAD8D}" type="slidenum">
              <a:rPr lang="en-US"/>
              <a:pPr/>
              <a:t>141</a:t>
            </a:fld>
            <a:r>
              <a:rPr lang="en-US" dirty="0"/>
              <a:t>##</a:t>
            </a:r>
          </a:p>
        </p:txBody>
      </p:sp>
      <p:sp>
        <p:nvSpPr>
          <p:cNvPr id="566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106468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620A49-90CA-4C85-A40A-B1001C1C191B}" type="slidenum">
              <a:rPr lang="en-US"/>
              <a:pPr/>
              <a:t>147</a:t>
            </a:fld>
            <a:r>
              <a:rPr lang="en-US" dirty="0"/>
              <a:t>##</a:t>
            </a:r>
          </a:p>
        </p:txBody>
      </p:sp>
      <p:sp>
        <p:nvSpPr>
          <p:cNvPr id="572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096598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0A5804-C1D9-4B7F-A9E6-9C3D75D40117}" type="slidenum">
              <a:rPr lang="en-US"/>
              <a:pPr/>
              <a:t>148</a:t>
            </a:fld>
            <a:r>
              <a:rPr lang="en-US" dirty="0"/>
              <a:t>##</a:t>
            </a:r>
          </a:p>
        </p:txBody>
      </p:sp>
      <p:sp>
        <p:nvSpPr>
          <p:cNvPr id="513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85331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F1E388-2289-42FE-9487-863858157005}" type="slidenum">
              <a:rPr lang="en-US"/>
              <a:pPr/>
              <a:t>152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05304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2EED1-5F86-4130-8A9C-0D6D387AF9E3}" type="slidenum">
              <a:rPr lang="en-US"/>
              <a:pPr/>
              <a:t>153</a:t>
            </a:fld>
            <a:r>
              <a:rPr lang="en-US" dirty="0"/>
              <a:t>##</a:t>
            </a:r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37790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3BCC61-D1AC-4158-A106-0942ED52D7A6}" type="slidenum">
              <a:rPr lang="en-US"/>
              <a:pPr/>
              <a:t>156</a:t>
            </a:fld>
            <a:r>
              <a:rPr lang="en-US" dirty="0"/>
              <a:t>##</a:t>
            </a:r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5794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6D652B-CA53-4802-8036-02EED8628227}" type="slidenum">
              <a:rPr lang="en-US"/>
              <a:pPr/>
              <a:t>157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939493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3E8D7-728C-41F0-8776-E77D0D1D700D}" type="slidenum">
              <a:rPr lang="en-US"/>
              <a:pPr/>
              <a:t>162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474621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7E639-488F-499B-B44D-0763445653AD}" type="slidenum">
              <a:rPr lang="en-US"/>
              <a:pPr/>
              <a:t>163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309506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6A7ACB-C458-4D50-9241-4C8B57F4E646}" type="slidenum">
              <a:rPr lang="en-US"/>
              <a:pPr/>
              <a:t>173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2858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9CCED-9F4A-4EAF-B170-870084270365}" type="slidenum">
              <a:rPr lang="en-US"/>
              <a:pPr/>
              <a:t>6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5730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FDE96E-B2FE-4B8E-9D7B-EFBA249563DF}" type="slidenum">
              <a:rPr lang="en-US"/>
              <a:pPr/>
              <a:t>174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59774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7F769-148E-46F0-832C-A847DF3244C3}" type="slidenum">
              <a:rPr lang="en-US"/>
              <a:pPr/>
              <a:t>177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61483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179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734516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ED72F4-6B66-4997-95C9-935EB933252E}" type="slidenum">
              <a:rPr lang="en-US"/>
              <a:pPr/>
              <a:t>181</a:t>
            </a:fld>
            <a:r>
              <a:rPr lang="en-US" dirty="0"/>
              <a:t>##</a:t>
            </a:r>
          </a:p>
        </p:txBody>
      </p:sp>
      <p:sp>
        <p:nvSpPr>
          <p:cNvPr id="492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27653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186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735736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5C807-C5CE-41D5-91FF-1359D03B8BD8}" type="slidenum">
              <a:rPr lang="en-US"/>
              <a:pPr/>
              <a:t>188</a:t>
            </a:fld>
            <a:r>
              <a:rPr lang="en-US" dirty="0"/>
              <a:t>##</a:t>
            </a:r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40017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347B9C-EEDB-45E4-9601-BA9E3AE802EE}" type="slidenum">
              <a:rPr lang="en-US"/>
              <a:pPr/>
              <a:t>193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602131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9E16B8-E365-4708-A024-46DEA8F92D1C}" type="slidenum">
              <a:rPr lang="en-US"/>
              <a:pPr/>
              <a:t>195</a:t>
            </a:fld>
            <a:r>
              <a:rPr lang="en-US" dirty="0"/>
              <a:t>##</a:t>
            </a:r>
          </a:p>
        </p:txBody>
      </p:sp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73043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685A15-D6FA-4347-AFFC-0C8335B2641A}" type="slidenum">
              <a:rPr lang="en-US"/>
              <a:pPr/>
              <a:t>197</a:t>
            </a:fld>
            <a:r>
              <a:rPr lang="en-US" dirty="0"/>
              <a:t>##</a:t>
            </a:r>
          </a:p>
        </p:txBody>
      </p:sp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04999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973845-B755-428B-9590-9FA8AFCEEB34}" type="slidenum">
              <a:rPr lang="en-US"/>
              <a:pPr/>
              <a:t>198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3515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617CB7-C5D8-47F0-ABF7-0945C7C407C0}" type="slidenum">
              <a:rPr lang="en-US"/>
              <a:pPr/>
              <a:t>8</a:t>
            </a:fld>
            <a:r>
              <a:rPr lang="en-US" dirty="0"/>
              <a:t>##</a:t>
            </a:r>
          </a:p>
        </p:txBody>
      </p:sp>
      <p:sp>
        <p:nvSpPr>
          <p:cNvPr id="493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263242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3C251-C7D3-4E1A-B751-574DE21E2CBB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459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956E4-15FE-47FE-8DD8-69184EE8C145}" type="slidenum">
              <a:rPr lang="en-US"/>
              <a:pPr/>
              <a:t>202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63803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7A93B6-2AE3-4E50-9F75-3BB4532A1717}" type="slidenum">
              <a:rPr lang="en-US"/>
              <a:pPr/>
              <a:t>203</a:t>
            </a:fld>
            <a:r>
              <a:rPr lang="en-US" dirty="0"/>
              <a:t>##</a:t>
            </a:r>
          </a:p>
        </p:txBody>
      </p:sp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215591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A874BD-1031-4293-87AD-FBBC82A23B83}" type="slidenum">
              <a:rPr lang="en-US"/>
              <a:pPr/>
              <a:t>211</a:t>
            </a:fld>
            <a:r>
              <a:rPr lang="en-US" dirty="0"/>
              <a:t>##</a:t>
            </a:r>
          </a:p>
        </p:txBody>
      </p:sp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384180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A6E15-DA89-4D4A-B53B-F315EF3405D7}" type="slidenum">
              <a:rPr lang="en-US"/>
              <a:pPr/>
              <a:t>215</a:t>
            </a:fld>
            <a:r>
              <a:rPr lang="en-US" dirty="0"/>
              <a:t>##</a:t>
            </a:r>
          </a:p>
        </p:txBody>
      </p:sp>
      <p:sp>
        <p:nvSpPr>
          <p:cNvPr id="542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33482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3C251-C7D3-4E1A-B751-574DE21E2CBB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001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220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454702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7EC7F2-331E-4906-82F4-5915489C7A4A}" type="slidenum">
              <a:rPr lang="en-US"/>
              <a:pPr/>
              <a:t>222</a:t>
            </a:fld>
            <a:r>
              <a:rPr lang="en-US" dirty="0"/>
              <a:t>##</a:t>
            </a:r>
          </a:p>
        </p:txBody>
      </p:sp>
      <p:sp>
        <p:nvSpPr>
          <p:cNvPr id="544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46172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1015A-7735-44B6-83B3-DCE59FD6D69A}" type="slidenum">
              <a:rPr lang="en-US"/>
              <a:pPr/>
              <a:t>223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518394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F7FCB4-6B4C-47F4-9971-6918B6CC7ED5}" type="slidenum">
              <a:rPr lang="en-US"/>
              <a:pPr/>
              <a:t>226</a:t>
            </a:fld>
            <a:r>
              <a:rPr lang="en-US" dirty="0"/>
              <a:t>##</a:t>
            </a:r>
          </a:p>
        </p:txBody>
      </p:sp>
      <p:sp>
        <p:nvSpPr>
          <p:cNvPr id="546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95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EB5A93-F081-4175-8EB0-4FFAB332ABCB}" type="slidenum">
              <a:rPr lang="en-US"/>
              <a:pPr/>
              <a:t>9</a:t>
            </a:fld>
            <a:r>
              <a:rPr lang="en-US" dirty="0"/>
              <a:t>##</a:t>
            </a:r>
          </a:p>
        </p:txBody>
      </p:sp>
      <p:sp>
        <p:nvSpPr>
          <p:cNvPr id="504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4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4036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F78893-522B-4F18-8770-3DCC44C0D953}" type="slidenum">
              <a:rPr lang="en-US"/>
              <a:pPr/>
              <a:t>229</a:t>
            </a:fld>
            <a:r>
              <a:rPr lang="en-US" dirty="0"/>
              <a:t>##</a:t>
            </a:r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759008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761228-E441-4146-B158-4F709CB5EED9}" type="slidenum">
              <a:rPr lang="en-US"/>
              <a:pPr/>
              <a:t>231</a:t>
            </a:fld>
            <a:r>
              <a:rPr lang="en-US" dirty="0"/>
              <a:t>##</a:t>
            </a: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2119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E3C251-C7D3-4E1A-B751-574DE21E2CBB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9254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479A0-BDBE-4071-837B-4A4AD4FDA879}" type="slidenum">
              <a:rPr lang="en-US"/>
              <a:pPr/>
              <a:t>235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0428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C7565E-DDDC-426D-8B7D-F956FBEF309F}" type="slidenum">
              <a:rPr lang="en-US"/>
              <a:pPr/>
              <a:t>237</a:t>
            </a:fld>
            <a:r>
              <a:rPr lang="en-US" dirty="0"/>
              <a:t>##</a:t>
            </a: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44202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3858A0-FBDC-4166-BF45-231080A817FE}" type="slidenum">
              <a:rPr lang="en-US"/>
              <a:pPr/>
              <a:t>241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69459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3278A-6643-4A5E-BFB3-1FC68AABD78C}" type="slidenum">
              <a:rPr lang="en-US"/>
              <a:pPr/>
              <a:t>243</a:t>
            </a:fld>
            <a:r>
              <a:rPr lang="en-US" dirty="0"/>
              <a:t>##</a:t>
            </a:r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664050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B247DB-F7E8-4B93-A8F7-C248E9015606}" type="slidenum">
              <a:rPr lang="en-US"/>
              <a:pPr/>
              <a:t>245</a:t>
            </a:fld>
            <a:r>
              <a:rPr lang="en-US" dirty="0"/>
              <a:t>##</a:t>
            </a:r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6006003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59C514-A489-449D-B8EC-00631DF43C54}" type="slidenum">
              <a:rPr lang="en-US"/>
              <a:pPr/>
              <a:t>247</a:t>
            </a:fld>
            <a:r>
              <a:rPr lang="en-US" dirty="0"/>
              <a:t>##</a:t>
            </a:r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565463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79C66E-5DDF-442F-824E-812718AA564C}" type="slidenum">
              <a:rPr lang="en-US"/>
              <a:pPr/>
              <a:t>248</a:t>
            </a:fld>
            <a:r>
              <a:rPr lang="en-US" dirty="0"/>
              <a:t>##</a:t>
            </a:r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4178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2F637F-660D-4CBB-B651-B5CAA2DEDAD7}" type="slidenum">
              <a:rPr lang="en-US"/>
              <a:pPr/>
              <a:t>10</a:t>
            </a:fld>
            <a:r>
              <a:rPr lang="en-US" dirty="0"/>
              <a:t>##</a:t>
            </a:r>
          </a:p>
        </p:txBody>
      </p:sp>
      <p:sp>
        <p:nvSpPr>
          <p:cNvPr id="506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461790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DC70C-8DB9-422C-9342-7FF19081608B}" type="slidenum">
              <a:rPr lang="en-US"/>
              <a:pPr/>
              <a:t>251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80622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A8B326-645E-44A7-99CC-7B66F3874EA3}" type="slidenum">
              <a:rPr lang="en-US"/>
              <a:pPr/>
              <a:t>254</a:t>
            </a:fld>
            <a:r>
              <a:rPr lang="en-US" dirty="0"/>
              <a:t>##</a:t>
            </a:r>
          </a:p>
        </p:txBody>
      </p:sp>
      <p:sp>
        <p:nvSpPr>
          <p:cNvPr id="479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9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25304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EE976E-4A6E-47DD-94F4-B83863275282}" type="slidenum">
              <a:rPr lang="en-US"/>
              <a:pPr/>
              <a:t>256</a:t>
            </a:fld>
            <a:r>
              <a:rPr lang="en-US" dirty="0"/>
              <a:t>##</a:t>
            </a:r>
          </a:p>
        </p:txBody>
      </p:sp>
      <p:sp>
        <p:nvSpPr>
          <p:cNvPr id="539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181722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FA0E73-83D6-4C48-9C95-D4583FB2310E}" type="slidenum">
              <a:rPr lang="en-US"/>
              <a:pPr/>
              <a:t>257</a:t>
            </a:fld>
            <a:r>
              <a:rPr lang="en-US" dirty="0"/>
              <a:t>##</a:t>
            </a:r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1324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4E88C-98D7-45F1-9AD5-F0E8B4497201}" type="slidenum">
              <a:rPr lang="en-US"/>
              <a:pPr/>
              <a:t>262</a:t>
            </a:fld>
            <a:r>
              <a:rPr lang="en-US" dirty="0"/>
              <a:t>##</a:t>
            </a:r>
          </a:p>
        </p:txBody>
      </p:sp>
      <p:sp>
        <p:nvSpPr>
          <p:cNvPr id="483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3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0289182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6360D-0382-4AF6-B310-29C85E33C999}" type="slidenum">
              <a:rPr lang="en-US"/>
              <a:pPr/>
              <a:t>265</a:t>
            </a:fld>
            <a:r>
              <a:rPr lang="en-US" dirty="0"/>
              <a:t>##</a:t>
            </a:r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591683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6360D-0382-4AF6-B310-29C85E33C999}" type="slidenum">
              <a:rPr lang="en-US"/>
              <a:pPr/>
              <a:t>267</a:t>
            </a:fld>
            <a:r>
              <a:rPr lang="en-US" dirty="0"/>
              <a:t>##</a:t>
            </a:r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542949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AFA419-99E3-43CF-A268-F6F7F4E0B51A}" type="slidenum">
              <a:rPr lang="en-US"/>
              <a:pPr/>
              <a:t>269</a:t>
            </a:fld>
            <a:r>
              <a:rPr lang="en-US" dirty="0"/>
              <a:t>##</a:t>
            </a:r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7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0901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8A042-90CE-46E4-87A2-839A7AF39898}" type="slidenum">
              <a:rPr lang="en-US"/>
              <a:pPr/>
              <a:t>270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262313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D8A042-90CE-46E4-87A2-839A7AF39898}" type="slidenum">
              <a:rPr lang="en-US"/>
              <a:pPr/>
              <a:t>273</a:t>
            </a:fld>
            <a:r>
              <a:rPr lang="en-US" dirty="0"/>
              <a:t>##</a:t>
            </a:r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668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914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8537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Enter source code here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Course web site URL</a:t>
            </a: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</a:p>
          </p:txBody>
        </p:sp>
      </p:grpSp>
      <p:sp>
        <p:nvSpPr>
          <p:cNvPr id="50" name="TextBox 49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51" name="TextBox 5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52" name="TextBox 5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53" name="TextBox 5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54" name="TextBox 5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55" name="TextBox 5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</a:p>
        </p:txBody>
      </p:sp>
      <p:sp>
        <p:nvSpPr>
          <p:cNvPr id="56" name="TextBox 5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57" name="TextBox 5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58" name="TextBox 5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59" name="TextBox 5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60" name="TextBox 5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</a:p>
        </p:txBody>
      </p:sp>
      <p:sp>
        <p:nvSpPr>
          <p:cNvPr id="61" name="TextBox 6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62" name="TextBox 6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63" name="TextBox 6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4" name="TextBox 6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65" name="TextBox 6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66" name="TextBox 6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7" name="TextBox 6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68" name="Rectangle 6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69" name="TextBox 68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Example description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Source code box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96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Presentation Subtitle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Enter source code here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/>
              <a:t>Course web site URL</a:t>
            </a:r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hyperlink" Target="http://forums.academy.telerik.com/" TargetMode="External"/><Relationship Id="rId18" Type="http://schemas.openxmlformats.org/officeDocument/2006/relationships/hyperlink" Target="http://schoolacademy.telerik.com/" TargetMode="External"/><Relationship Id="rId26" Type="http://schemas.openxmlformats.org/officeDocument/2006/relationships/hyperlink" Target="http://academy.telerik.com/" TargetMode="Externa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www.bgcoder.com/" TargetMode="Externa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hyperlink" Target="http://html5course.telerik.com/" TargetMode="External"/><Relationship Id="rId25" Type="http://schemas.openxmlformats.org/officeDocument/2006/relationships/hyperlink" Target="http://aspnetcourse.telerik.com/" TargetMode="Externa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seocourse.telerik.com/" TargetMode="External"/><Relationship Id="rId20" Type="http://schemas.openxmlformats.org/officeDocument/2006/relationships/hyperlink" Target="http://clouddevcourse.telerik.com/" TargetMode="External"/><Relationship Id="rId29" Type="http://schemas.openxmlformats.org/officeDocument/2006/relationships/hyperlink" Target="http://www.minkov.it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hyperlink" Target="http://algoacademy.telerik.com/" TargetMode="Externa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www.telerik-kids.com/" TargetMode="External"/><Relationship Id="rId23" Type="http://schemas.openxmlformats.org/officeDocument/2006/relationships/hyperlink" Target="http://codecourse.telerik.com/" TargetMode="External"/><Relationship Id="rId28" Type="http://schemas.openxmlformats.org/officeDocument/2006/relationships/hyperlink" Target="http://www.introprogramming.info/" TargetMode="External"/><Relationship Id="rId36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://mvccourse.telerik.com/" TargetMode="External"/><Relationship Id="rId31" Type="http://schemas.openxmlformats.org/officeDocument/2006/relationships/hyperlink" Target="http://csharpfundamentals.telerik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kursove-uroci-knigi-obuchenie-programirane-web-design-csharp.info/" TargetMode="External"/><Relationship Id="rId22" Type="http://schemas.openxmlformats.org/officeDocument/2006/relationships/hyperlink" Target="http://www.nakov.com/" TargetMode="External"/><Relationship Id="rId27" Type="http://schemas.openxmlformats.org/officeDocument/2006/relationships/hyperlink" Target="http://mobiledevcourse.telerik.com/" TargetMode="External"/><Relationship Id="rId30" Type="http://schemas.openxmlformats.org/officeDocument/2006/relationships/hyperlink" Target="http://www.nikolay.it/" TargetMode="External"/><Relationship Id="rId35" Type="http://schemas.openxmlformats.org/officeDocument/2006/relationships/image" Target="../media/image4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5401" y="304800"/>
            <a:ext cx="1816798" cy="331718"/>
            <a:chOff x="1236228" y="1523999"/>
            <a:chExt cx="4351212" cy="3261410"/>
          </a:xfrm>
          <a:solidFill>
            <a:schemeClr val="bg1"/>
          </a:solidFill>
        </p:grpSpPr>
        <p:sp>
          <p:nvSpPr>
            <p:cNvPr id="10" name="TextBox 9">
              <a:hlinkClick r:id="rId13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</a:p>
          </p:txBody>
        </p:sp>
        <p:sp>
          <p:nvSpPr>
            <p:cNvPr id="11" name="TextBox 10">
              <a:hlinkClick r:id="rId14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</a:p>
          </p:txBody>
        </p:sp>
        <p:sp>
          <p:nvSpPr>
            <p:cNvPr id="12" name="TextBox 11">
              <a:hlinkClick r:id="rId15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</a:p>
          </p:txBody>
        </p:sp>
        <p:sp>
          <p:nvSpPr>
            <p:cNvPr id="13" name="TextBox 12">
              <a:hlinkClick r:id="rId16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</a:p>
          </p:txBody>
        </p:sp>
        <p:sp>
          <p:nvSpPr>
            <p:cNvPr id="14" name="TextBox 13">
              <a:hlinkClick r:id="rId17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</a:p>
          </p:txBody>
        </p:sp>
        <p:sp>
          <p:nvSpPr>
            <p:cNvPr id="15" name="TextBox 14">
              <a:hlinkClick r:id="rId18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</a:p>
          </p:txBody>
        </p:sp>
        <p:sp>
          <p:nvSpPr>
            <p:cNvPr id="16" name="TextBox 15">
              <a:hlinkClick r:id="rId19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</a:p>
          </p:txBody>
        </p:sp>
        <p:sp>
          <p:nvSpPr>
            <p:cNvPr id="18" name="TextBox 17">
              <a:hlinkClick r:id="rId20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</a:p>
          </p:txBody>
        </p:sp>
        <p:sp>
          <p:nvSpPr>
            <p:cNvPr id="19" name="TextBox 18">
              <a:hlinkClick r:id="rId21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</a:p>
          </p:txBody>
        </p:sp>
        <p:sp>
          <p:nvSpPr>
            <p:cNvPr id="20" name="TextBox 19">
              <a:hlinkClick r:id="rId22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</a:p>
          </p:txBody>
        </p:sp>
        <p:sp>
          <p:nvSpPr>
            <p:cNvPr id="21" name="TextBox 20">
              <a:hlinkClick r:id="rId23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</a:p>
          </p:txBody>
        </p:sp>
        <p:sp>
          <p:nvSpPr>
            <p:cNvPr id="22" name="TextBox 21">
              <a:hlinkClick r:id="rId24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</a:p>
          </p:txBody>
        </p:sp>
        <p:sp>
          <p:nvSpPr>
            <p:cNvPr id="23" name="TextBox 22">
              <a:hlinkClick r:id="rId25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</a:p>
          </p:txBody>
        </p:sp>
        <p:sp>
          <p:nvSpPr>
            <p:cNvPr id="24" name="TextBox 23">
              <a:hlinkClick r:id="rId26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</a:p>
          </p:txBody>
        </p:sp>
        <p:sp>
          <p:nvSpPr>
            <p:cNvPr id="25" name="TextBox 24">
              <a:hlinkClick r:id="rId27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</a:p>
          </p:txBody>
        </p:sp>
        <p:sp>
          <p:nvSpPr>
            <p:cNvPr id="26" name="TextBox 25">
              <a:hlinkClick r:id="rId28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</a:p>
          </p:txBody>
        </p:sp>
        <p:sp>
          <p:nvSpPr>
            <p:cNvPr id="27" name="TextBox 26">
              <a:hlinkClick r:id="rId29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</a:p>
          </p:txBody>
        </p:sp>
        <p:sp>
          <p:nvSpPr>
            <p:cNvPr id="28" name="TextBox 27">
              <a:hlinkClick r:id="rId30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</a:p>
          </p:txBody>
        </p:sp>
        <p:sp>
          <p:nvSpPr>
            <p:cNvPr id="31" name="TextBox 30">
              <a:hlinkClick r:id="rId31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Telerik Academy for Software Engineers - http://academy.telerik.com" title="Telerik Software Academy"/>
          <p:cNvPicPr>
            <a:picLocks noChangeAspect="1" noChangeArrowheads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 userDrawn="1"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 userDrawn="1"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 userDrawn="1"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01" r:id="rId7"/>
    <p:sldLayoutId id="2147483704" r:id="rId8"/>
    <p:sldLayoutId id="2147483703" r:id="rId9"/>
    <p:sldLayoutId id="2147483713" r:id="rId10"/>
    <p:sldLayoutId id="2147483714" r:id="rId11"/>
  </p:sldLayoutIdLst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academy.telerik.com/" TargetMode="External"/><Relationship Id="rId3" Type="http://schemas.openxmlformats.org/officeDocument/2006/relationships/hyperlink" Target="http://csharpfundamentals.telerik.com/" TargetMode="External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orums.academy.telerik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telerikacademy.com/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hyperlink" Target="http://facebook.com/TelerikAcademy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0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sk_(computing)" TargetMode="External"/><Relationship Id="rId2" Type="http://schemas.openxmlformats.org/officeDocument/2006/relationships/hyperlink" Target="http://en.wikipedia.org/wiki/Boolean_algebra_(logic)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raphics.stanford.edu/~seander/bithacks.html" TargetMode="External"/><Relationship Id="rId4" Type="http://schemas.openxmlformats.org/officeDocument/2006/relationships/hyperlink" Target="http://en.wikipedia.org/wiki/Bitwise_operation" TargetMode="Externa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orums.academy.telerik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telerikacademy.com/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hyperlink" Target="http://facebook.com/TelerikAcademy" TargetMode="Externa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hyperlink" Target="http://academy.telerik.com/" TargetMode="External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6.jpeg"/><Relationship Id="rId4" Type="http://schemas.openxmlformats.org/officeDocument/2006/relationships/image" Target="../media/image155.jpe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orums.academy.telerik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telerikacademy.com/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hyperlink" Target="http://facebook.com/TelerikAcademy" TargetMode="Externa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hyperlink" Target="http://academy.telerik.com/" TargetMode="External"/><Relationship Id="rId3" Type="http://schemas.openxmlformats.org/officeDocument/2006/relationships/image" Target="../media/image169.png"/><Relationship Id="rId7" Type="http://schemas.openxmlformats.org/officeDocument/2006/relationships/image" Target="../media/image17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7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orums.academy.telerik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telerikacademy.com/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hyperlink" Target="http://facebook.com/TelerikAcademy" TargetMode="Externa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hyperlink" Target="http://thumbs.imagekind.com/member/e0efd513-821a-48e3-862b-509421fc5dcb/uploadedartwork/650X650/f8cac265-11a0-4002-a577-61c6ca8ab4cc.jpg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academy.telerik.com/" TargetMode="External"/><Relationship Id="rId5" Type="http://schemas.openxmlformats.org/officeDocument/2006/relationships/image" Target="../media/image190.jpeg"/><Relationship Id="rId4" Type="http://schemas.openxmlformats.org/officeDocument/2006/relationships/hyperlink" Target="http://thumbs.imagekind.com/member/7be72e7b-6ce7-4daf-8e4f-07d332d733a2/uploadedartwork/650X650/8bb09960-cd1e-43ef-b39b-2a89e55c524c.jpg" TargetMode="Externa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7.jpe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gi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gif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orums.academy.telerik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telerikacademy.com/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hyperlink" Target="http://facebook.com/TelerikAcadem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cademy.telerik.com/" TargetMode="External"/><Relationship Id="rId4" Type="http://schemas.openxmlformats.org/officeDocument/2006/relationships/image" Target="../media/image5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orums.academy.telerik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telerikacademy.com/" TargetMode="External"/><Relationship Id="rId10" Type="http://schemas.openxmlformats.org/officeDocument/2006/relationships/image" Target="../media/image5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hyperlink" Target="http://facebook.com/TelerikAcademy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://rds.yahoo.com/_ylt=A0WTb_k5eQpLX0oAzU.jzbkF/SIG=12b656ear/EXP=1259063993/**http:/www.radicalvalley.com/Images/PICS/data-entry.jpg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://rds.yahoo.com/_ylt=A0WTb_mAeQpLX0oARYOjzbkF/SIG=125k3okcb/EXP=1259064064/**http:/www.kanati.com.ph/images/data_encoding.jpg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http://rds.yahoo.com/_ylt=A0WTefRyhQpLuIIBOByjzbkF/SIG=12dkvotsv/EXP=1259067122/**http:/www2.hemsida.net/tripletmom/backgrounds/object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hyperlink" Target="http://rds.yahoo.com/_ylt=A0WTefTyhApLQ7oA2AmjzbkF/SIG=12jvoq8gd/EXP=1259066994/**http:/www.pinktruth.com/wp-content/uploads/2006/12/pyramid.jpg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ZlhgpLqRMA8kKjzbkF/SIG=128oj9t9o/EXP=1259067365/**http:/www.flickr.com/photos/thorsdottir/3346542372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hyperlink" Target="http://rds.yahoo.com/_ylt=A0WTefPVhgpL9.QAB_GjzbkF/SIG=1297j1l2d/EXP=1259067477/**http:/www.dyeartist.com/IMAGES/ValueGrad_Palette.JPG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rds.yahoo.com/_ylt=A0WTefOdiApLocoA2qyjzbkF/SIG=123gpadeg/EXP=1259067933/**http:/users.omskreg.ru/~lanin/pict/eigenf1.jpg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hyperlink" Target="http://rds.yahoo.com/_ylt=A0WTefemjApLkgYBqCaJzbkF;_ylu=X3oDMTBqaTdkZW1yBHBvcwM2OQRzZWMDc3IEdnRpZAM-/SIG=1fljnmf3p/EXP=1259068966/**http:/images.search.yahoo.com/images/view?back=http://images.search.yahoo.com/search/images?p=integers&amp;b=55&amp;ni=18&amp;ei=utf-8&amp;pstart=1&amp;w=385&amp;h=261&amp;imgurl=integers.eu/images/math/math_385x261.jpg&amp;rurl=http://integers.eu/&amp;size=9k&amp;name=math+385x261+jpg&amp;p=integers&amp;oid=ca709bb4a5eab796&amp;fr2=&amp;no=69&amp;tt=21574&amp;b=55&amp;ni=18&amp;sigr=10j79u6nk&amp;sigi=118co5t93&amp;sigb=12kc6cjm9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hyperlink" Target="http://rds.yahoo.com/_ylt=A0WTefSdjQpLOx8Ami6jzbkF/SIG=134tf16kk/EXP=1259069213/**http:/www.informatik.uni-leipzig.de/bsv/Hlawit/Glyphs/glyphs/glyphs2-000005.png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57200" y="1727200"/>
            <a:ext cx="8229600" cy="1524000"/>
          </a:xfrm>
        </p:spPr>
        <p:txBody>
          <a:bodyPr/>
          <a:lstStyle/>
          <a:p>
            <a:r>
              <a:rPr lang="en-US" dirty="0"/>
              <a:t>Introduction to Programming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457200" y="3342480"/>
            <a:ext cx="8153400" cy="569120"/>
          </a:xfrm>
        </p:spPr>
        <p:txBody>
          <a:bodyPr/>
          <a:lstStyle/>
          <a:p>
            <a:r>
              <a:rPr lang="en-US" dirty="0"/>
              <a:t>Creating and Running Your First C# Program</a:t>
            </a:r>
          </a:p>
        </p:txBody>
      </p:sp>
      <p:pic>
        <p:nvPicPr>
          <p:cNvPr id="13" name="Picture 2">
            <a:hlinkClick r:id="rId3" tooltip="C# Fundamentals course"/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30499"/>
            <a:ext cx="1371600" cy="149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 descr="c, c#, fil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9509">
            <a:off x="5562600" y="411108"/>
            <a:ext cx="1112892" cy="111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z.hubpages.com/u/244583_f520.jpg"/>
          <p:cNvPicPr>
            <a:picLocks noChangeAspect="1" noChangeArrowheads="1"/>
          </p:cNvPicPr>
          <p:nvPr/>
        </p:nvPicPr>
        <p:blipFill>
          <a:blip r:embed="rId7" cstate="screen">
            <a:lum bright="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473380"/>
            <a:ext cx="3670265" cy="19987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 Placeholder 6"/>
          <p:cNvSpPr>
            <a:spLocks noGrp="1"/>
          </p:cNvSpPr>
          <p:nvPr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4" name="Text Placeholder 7"/>
          <p:cNvSpPr>
            <a:spLocks noGrp="1"/>
          </p:cNvSpPr>
          <p:nvPr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http://academy.telerik.com</a:t>
            </a:r>
            <a:r>
              <a:rPr lang="en-US" dirty="0"/>
              <a:t> </a:t>
            </a:r>
          </a:p>
        </p:txBody>
      </p:sp>
      <p:sp>
        <p:nvSpPr>
          <p:cNvPr id="21" name="Text Placeholder 13"/>
          <p:cNvSpPr>
            <a:spLocks noGrp="1"/>
          </p:cNvSpPr>
          <p:nvPr/>
        </p:nvSpPr>
        <p:spPr>
          <a:xfrm>
            <a:off x="429087" y="5352025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</a:t>
            </a:r>
            <a:r>
              <a:rPr lang="en-US"/>
              <a:t># Fundamentals – </a:t>
            </a:r>
            <a:r>
              <a:rPr lang="en-US" dirty="0"/>
              <a:t>Part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Bad Formatting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05859" name="Rectangle 3"/>
          <p:cNvSpPr>
            <a:spLocks noChangeArrowheads="1"/>
          </p:cNvSpPr>
          <p:nvPr/>
        </p:nvSpPr>
        <p:spPr bwMode="auto">
          <a:xfrm>
            <a:off x="1333500" y="2868613"/>
            <a:ext cx="640715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                 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HelloCSharp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("Hello, C#"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;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"Hello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again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   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;}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5865" name="AutoShape 9"/>
          <p:cNvSpPr>
            <a:spLocks noChangeArrowheads="1"/>
          </p:cNvSpPr>
          <p:nvPr/>
        </p:nvSpPr>
        <p:spPr bwMode="auto">
          <a:xfrm>
            <a:off x="4267200" y="1219200"/>
            <a:ext cx="3044825" cy="1379101"/>
          </a:xfrm>
          <a:prstGeom prst="wedgeRoundRectCallout">
            <a:avLst>
              <a:gd name="adj1" fmla="val -57594"/>
              <a:gd name="adj2" fmla="val 10161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Such formatting makes the source code unreadable.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394411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</a:t>
            </a:r>
          </a:p>
        </p:txBody>
      </p:sp>
      <p:sp>
        <p:nvSpPr>
          <p:cNvPr id="539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literals:</a:t>
            </a:r>
          </a:p>
          <a:p>
            <a:pPr lvl="1"/>
            <a:r>
              <a:rPr lang="en-US" dirty="0"/>
              <a:t>Are used for values of the string type</a:t>
            </a:r>
          </a:p>
          <a:p>
            <a:pPr lvl="1"/>
            <a:r>
              <a:rPr lang="en-US" dirty="0"/>
              <a:t>Consist of two double quotes surrounding the value: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&lt;value&gt;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</a:t>
            </a:r>
          </a:p>
          <a:p>
            <a:pPr lvl="1"/>
            <a:r>
              <a:rPr lang="en-US" dirty="0"/>
              <a:t>May have a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@</a:t>
            </a:r>
            <a:r>
              <a:rPr lang="en-US" dirty="0"/>
              <a:t> prefix which ignores the used escaping sequences: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@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"&lt;value&gt;"</a:t>
            </a:r>
          </a:p>
          <a:p>
            <a:r>
              <a:rPr lang="en-US" dirty="0"/>
              <a:t>The value is a sequence of character literals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1038" y="5378971"/>
            <a:ext cx="777716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"I am a sting literal";</a:t>
            </a:r>
          </a:p>
        </p:txBody>
      </p:sp>
    </p:spTree>
    <p:extLst>
      <p:ext uri="{BB962C8B-B14F-4D97-AF65-F5344CB8AC3E}">
        <p14:creationId xmlns:p14="http://schemas.microsoft.com/office/powerpoint/2010/main" val="2818990409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String Literals – Example</a:t>
            </a:r>
          </a:p>
        </p:txBody>
      </p:sp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 of quoted strings (the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@</a:t>
            </a:r>
            <a:r>
              <a:rPr lang="en-US" dirty="0"/>
              <a:t> prefix):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quoted strings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/>
              <a:t> is used instead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""</a:t>
            </a:r>
            <a:r>
              <a:rPr lang="en-US" dirty="0"/>
              <a:t>!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612775" y="1828800"/>
            <a:ext cx="7920038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 string literal using escape sequences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quotation = "\"Hello, Jude\", he said.";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path = "C:\\WINNT\\Darts\\Darts.exe";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is an example of the usage of @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quotation = @"""Hello, Jimmy!"", she answered.";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path = @"C:\WINNT\Darts\Darts.exe";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@"some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	text";</a:t>
            </a:r>
          </a:p>
        </p:txBody>
      </p:sp>
    </p:spTree>
    <p:extLst>
      <p:ext uri="{BB962C8B-B14F-4D97-AF65-F5344CB8AC3E}">
        <p14:creationId xmlns:p14="http://schemas.microsoft.com/office/powerpoint/2010/main" val="3266854903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3600"/>
            <a:ext cx="8229600" cy="685800"/>
          </a:xfrm>
        </p:spPr>
        <p:txBody>
          <a:bodyPr/>
          <a:lstStyle/>
          <a:p>
            <a:r>
              <a:rPr lang="en-US" dirty="0"/>
              <a:t>String Literals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859879"/>
            <a:ext cx="82296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" name="Picture 2" descr="Symbols by fantasyghostpsn."/>
          <p:cNvPicPr>
            <a:picLocks noChangeAspect="1" noChangeArrowheads="1"/>
          </p:cNvPicPr>
          <p:nvPr/>
        </p:nvPicPr>
        <p:blipFill>
          <a:blip r:embed="rId2" cstate="screen">
            <a:lum contrast="-20000"/>
          </a:blip>
          <a:srcRect/>
          <a:stretch>
            <a:fillRect/>
          </a:stretch>
        </p:blipFill>
        <p:spPr bwMode="auto">
          <a:xfrm rot="16026875">
            <a:off x="3756915" y="1527060"/>
            <a:ext cx="1590675" cy="6594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84082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2362200"/>
            <a:ext cx="8229600" cy="685800"/>
          </a:xfrm>
        </p:spPr>
        <p:txBody>
          <a:bodyPr/>
          <a:lstStyle/>
          <a:p>
            <a:r>
              <a:rPr lang="en-US" dirty="0"/>
              <a:t>Nullable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59748">
            <a:off x="457200" y="3867066"/>
            <a:ext cx="4867275" cy="1543134"/>
          </a:xfrm>
          <a:prstGeom prst="rect">
            <a:avLst/>
          </a:prstGeom>
          <a:noFill/>
          <a:ln>
            <a:noFill/>
          </a:ln>
          <a:effectLst>
            <a:glow rad="101600">
              <a:srgbClr val="FFFFFF">
                <a:alpha val="40000"/>
              </a:srgb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isometricOffAxis1Top">
              <a:rot lat="18448658" lon="19229748" rev="246557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519">
            <a:off x="5716980" y="3505708"/>
            <a:ext cx="2409589" cy="2517775"/>
          </a:xfrm>
          <a:prstGeom prst="rect">
            <a:avLst/>
          </a:prstGeom>
          <a:noFill/>
          <a:ln>
            <a:noFill/>
          </a:ln>
          <a:effectLst>
            <a:glow rad="139700">
              <a:srgbClr val="FFFFFF">
                <a:alpha val="4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1460"/>
            <a:ext cx="1690687" cy="2226940"/>
          </a:xfrm>
          <a:prstGeom prst="roundRect">
            <a:avLst>
              <a:gd name="adj" fmla="val 13155"/>
            </a:avLst>
          </a:prstGeom>
          <a:noFill/>
          <a:ln>
            <a:noFill/>
          </a:ln>
          <a:effectLst>
            <a:glow rad="127000">
              <a:srgbClr val="FFFFFF"/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2475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Nullable Types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Nullable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types are instances of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System.Nullable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struct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Wrapper over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primitive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int?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double?</a:t>
            </a:r>
            <a:r>
              <a:rPr lang="en-US" sz="3200" dirty="0">
                <a:solidFill>
                  <a:srgbClr val="EBFFD2"/>
                </a:solidFill>
              </a:rPr>
              <a:t>, etc.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Nullabe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type can represent the normal range of values for its underlying value type, plus an additional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dirty="0"/>
              <a:t>Useful when dealing with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Databases</a:t>
            </a:r>
            <a:r>
              <a:rPr lang="en-US" dirty="0"/>
              <a:t> or other structures that have default value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</a:p>
        </p:txBody>
      </p:sp>
    </p:spTree>
    <p:extLst>
      <p:ext uri="{BB962C8B-B14F-4D97-AF65-F5344CB8AC3E}">
        <p14:creationId xmlns:p14="http://schemas.microsoft.com/office/powerpoint/2010/main" val="25513661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0"/>
            <a:ext cx="7086600" cy="914400"/>
          </a:xfrm>
        </p:spPr>
        <p:txBody>
          <a:bodyPr/>
          <a:lstStyle/>
          <a:p>
            <a:r>
              <a:rPr lang="en-US" dirty="0"/>
              <a:t>Nullable Types –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646"/>
          </a:xfrm>
        </p:spPr>
        <p:txBody>
          <a:bodyPr/>
          <a:lstStyle/>
          <a:p>
            <a:r>
              <a:rPr lang="en-US" sz="2800" dirty="0"/>
              <a:t>Example with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Integer</a:t>
            </a:r>
            <a:r>
              <a:rPr lang="en-US" sz="2800" dirty="0"/>
              <a:t>: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20040" y="1371600"/>
            <a:ext cx="8458200" cy="1938992"/>
          </a:xfrm>
        </p:spPr>
        <p:txBody>
          <a:bodyPr/>
          <a:lstStyle/>
          <a:p>
            <a:r>
              <a:rPr lang="en-US" sz="2000" dirty="0"/>
              <a:t>int? someInteger = null;</a:t>
            </a:r>
          </a:p>
          <a:p>
            <a:r>
              <a:rPr lang="en-US" sz="2000" noProof="1"/>
              <a:t>Console.WriteLine(</a:t>
            </a:r>
          </a:p>
          <a:p>
            <a:r>
              <a:rPr lang="en-US" sz="2000" noProof="1"/>
              <a:t>  "This is the integer with Null value -&gt; " + someInteger);</a:t>
            </a:r>
          </a:p>
          <a:p>
            <a:r>
              <a:rPr lang="en-US" sz="2000" noProof="1"/>
              <a:t>someInteger = 5;</a:t>
            </a:r>
            <a:endParaRPr lang="en-US" sz="2000" dirty="0"/>
          </a:p>
          <a:p>
            <a:r>
              <a:rPr lang="en-US" sz="2000" noProof="1"/>
              <a:t>Console.WriteLine(</a:t>
            </a:r>
          </a:p>
          <a:p>
            <a:r>
              <a:rPr lang="en-US" sz="2000" noProof="1"/>
              <a:t>  "This is the integer with value 5 -&gt; " +  someInteger);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320040" y="4004608"/>
            <a:ext cx="8458200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double? someDouble = null;</a:t>
            </a:r>
          </a:p>
          <a:p>
            <a:r>
              <a:rPr lang="en-US" sz="2000" noProof="1"/>
              <a:t>Console.WriteLine(</a:t>
            </a:r>
          </a:p>
          <a:p>
            <a:r>
              <a:rPr lang="en-US" sz="2000" noProof="1"/>
              <a:t>  "This is the real number with Null value -&gt; " </a:t>
            </a:r>
          </a:p>
          <a:p>
            <a:r>
              <a:rPr lang="en-US" sz="2000" noProof="1"/>
              <a:t>  + someDouble);</a:t>
            </a:r>
          </a:p>
          <a:p>
            <a:r>
              <a:rPr lang="en-US" sz="2000" noProof="1"/>
              <a:t>someDouble = 2.5;</a:t>
            </a:r>
          </a:p>
          <a:p>
            <a:r>
              <a:rPr lang="en-US" sz="2000" noProof="1"/>
              <a:t>Console.WriteLine(</a:t>
            </a:r>
          </a:p>
          <a:p>
            <a:r>
              <a:rPr lang="en-US" sz="2000" noProof="1"/>
              <a:t>  "This is the real number with value 5 -&gt; " + </a:t>
            </a:r>
          </a:p>
          <a:p>
            <a:r>
              <a:rPr lang="en-US" sz="2000" noProof="1"/>
              <a:t>  someDouble);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28600" y="3429000"/>
            <a:ext cx="8686800" cy="5796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  <a:defRPr sz="3000" b="1" kern="1200" baseline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Example with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: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8030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Nullable Types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7" t="9951" r="15472" b="28635"/>
          <a:stretch/>
        </p:blipFill>
        <p:spPr bwMode="auto">
          <a:xfrm rot="1396920">
            <a:off x="697131" y="3962400"/>
            <a:ext cx="3209851" cy="1298369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8" t="21462" r="5388" b="24712"/>
          <a:stretch/>
        </p:blipFill>
        <p:spPr bwMode="auto">
          <a:xfrm rot="19211750">
            <a:off x="5004661" y="4250842"/>
            <a:ext cx="2922947" cy="981547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9857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09600" y="4876800"/>
            <a:ext cx="7924800" cy="685800"/>
          </a:xfrm>
        </p:spPr>
        <p:txBody>
          <a:bodyPr/>
          <a:lstStyle/>
          <a:p>
            <a:r>
              <a:rPr lang="en-US" dirty="0"/>
              <a:t>Dynamic Types in C#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5679280"/>
            <a:ext cx="7924800" cy="569120"/>
          </a:xfrm>
        </p:spPr>
        <p:txBody>
          <a:bodyPr/>
          <a:lstStyle/>
          <a:p>
            <a:r>
              <a:rPr lang="en-US" dirty="0"/>
              <a:t>Types Holding Anything &amp; Evaluated at Runtime</a:t>
            </a:r>
          </a:p>
        </p:txBody>
      </p:sp>
      <p:pic>
        <p:nvPicPr>
          <p:cNvPr id="8" name="Picture 2" descr="http://3.bp.blogspot.com/-w9LfeyUvnBE/ULPj_MtpxcI/AAAAAAAACfo/05fusyIMVzw/s1600/blue_wave_of_water-wi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5486400" cy="3429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8258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 types </a:t>
            </a:r>
            <a:r>
              <a:rPr lang="en-US" dirty="0"/>
              <a:t>in C# (keyword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hold anything (string, number, object, function / method reference)</a:t>
            </a:r>
          </a:p>
          <a:p>
            <a:pPr lvl="1"/>
            <a:r>
              <a:rPr lang="en-US" dirty="0"/>
              <a:t>Operations evaluated at runtime</a:t>
            </a:r>
          </a:p>
          <a:p>
            <a:pPr lvl="1"/>
            <a:r>
              <a:rPr lang="en-US" dirty="0"/>
              <a:t>Behave like types in JavaScript / PHP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40080" y="4191000"/>
            <a:ext cx="781812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noProof="1"/>
              <a:t>dynamic a = 5;</a:t>
            </a:r>
          </a:p>
          <a:p>
            <a:r>
              <a:rPr lang="en-US" sz="2000" noProof="1"/>
              <a:t>dynamic b = 3;</a:t>
            </a:r>
          </a:p>
          <a:p>
            <a:r>
              <a:rPr lang="en-US" sz="2000" noProof="1"/>
              <a:t>Console.WriteLine(a + b); // 8 (sum of integers)</a:t>
            </a:r>
          </a:p>
          <a:p>
            <a:pPr>
              <a:spcBef>
                <a:spcPts val="1200"/>
              </a:spcBef>
            </a:pPr>
            <a:r>
              <a:rPr lang="en-US" sz="2000" noProof="1"/>
              <a:t>a = "5";</a:t>
            </a:r>
          </a:p>
          <a:p>
            <a:r>
              <a:rPr lang="en-US" sz="2000" noProof="1"/>
              <a:t>b = 3;</a:t>
            </a:r>
          </a:p>
          <a:p>
            <a:r>
              <a:rPr lang="en-US" sz="2000" noProof="1"/>
              <a:t>Console.WriteLine(a + b); // 53 (string concatenation)</a:t>
            </a:r>
          </a:p>
        </p:txBody>
      </p:sp>
    </p:spTree>
    <p:extLst>
      <p:ext uri="{BB962C8B-B14F-4D97-AF65-F5344CB8AC3E}">
        <p14:creationId xmlns:p14="http://schemas.microsoft.com/office/powerpoint/2010/main" val="29382979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09600" y="5029201"/>
            <a:ext cx="7924800" cy="685800"/>
          </a:xfrm>
        </p:spPr>
        <p:txBody>
          <a:bodyPr/>
          <a:lstStyle/>
          <a:p>
            <a:r>
              <a:rPr lang="en-US" dirty="0"/>
              <a:t>Dynamic Types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5831680"/>
            <a:ext cx="79248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9551">
            <a:off x="2399212" y="1060876"/>
            <a:ext cx="5299234" cy="2958630"/>
          </a:xfrm>
          <a:prstGeom prst="roundRect">
            <a:avLst>
              <a:gd name="adj" fmla="val 1712"/>
            </a:avLst>
          </a:prstGeom>
          <a:scene3d>
            <a:camera prst="perspectiveHeroicExtremeRightFacing">
              <a:rot lat="425556" lon="20438262" rev="595136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5136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"C#"?</a:t>
            </a:r>
            <a:endParaRPr lang="bg-BG" dirty="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sz="2800" dirty="0"/>
              <a:t>Programming 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sz="2800" dirty="0"/>
              <a:t>A syntax that allow to give instructions to the computer</a:t>
            </a:r>
          </a:p>
          <a:p>
            <a:pPr>
              <a:lnSpc>
                <a:spcPts val="3400"/>
              </a:lnSpc>
              <a:spcBef>
                <a:spcPct val="35000"/>
              </a:spcBef>
            </a:pPr>
            <a:r>
              <a:rPr lang="en-US" sz="2800" dirty="0"/>
              <a:t>C# features: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sz="2800" dirty="0"/>
              <a:t>New cutting edge language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sz="2800" dirty="0"/>
              <a:t>Extremely powerful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sz="2800" dirty="0"/>
              <a:t>Easy to learn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sz="2800" dirty="0"/>
              <a:t>Easy to read and understand</a:t>
            </a:r>
          </a:p>
          <a:p>
            <a:pPr lvl="1">
              <a:lnSpc>
                <a:spcPts val="3400"/>
              </a:lnSpc>
              <a:spcBef>
                <a:spcPct val="35000"/>
              </a:spcBef>
            </a:pPr>
            <a:r>
              <a:rPr lang="en-US" sz="2800" dirty="0"/>
              <a:t>Object-oriented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1204" name="Picture 4" descr="http://podcode.ru/wp-content/uploads/2009/08/WLWMicrosoftRenamesCLanguage_7F72csharp_thumb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58945"/>
            <a:ext cx="2438400" cy="1970405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743919586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/>
              <a:t>Primitive Data Types</a:t>
            </a:r>
            <a:br>
              <a:rPr lang="en-US" dirty="0"/>
            </a:br>
            <a:r>
              <a:rPr lang="en-US" dirty="0"/>
              <a:t>and Variables</a:t>
            </a:r>
          </a:p>
        </p:txBody>
      </p:sp>
      <p:pic>
        <p:nvPicPr>
          <p:cNvPr id="15362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528605">
            <a:off x="152400" y="4114800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191950">
            <a:off x="6324600" y="3994475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40000"/>
                <a:lumOff val="6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8571043">
            <a:off x="3034002" y="3900198"/>
            <a:ext cx="2590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http://rds.yahoo.com/_ylt=A0WTefPqjgpLKD4Bo3ujzbkF/SIG=12lfsu6mi/EXP=1259069546/**http%3A/www.freemobilefun.net/wallp/128_128/other/questionmark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13941481" flipV="1">
            <a:off x="1087412" y="706412"/>
            <a:ext cx="2373817" cy="23738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5"/>
          <p:cNvSpPr txBox="1"/>
          <p:nvPr/>
        </p:nvSpPr>
        <p:spPr>
          <a:xfrm>
            <a:off x="6158093" y="6400800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hlinkClick r:id="rId3"/>
              </a:rPr>
              <a:t>http://academy.telerik.com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334750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Free Trainings @ Telerik Academy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Fundamentals of C# Programming</a:t>
            </a:r>
            <a:br>
              <a:rPr lang="en-US" dirty="0"/>
            </a:br>
            <a:r>
              <a:rPr lang="en-US" dirty="0"/>
              <a:t>Track of Courses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 tooltip="&quot;Web Design with HTML 5, CSS 3 and JavaScript&quot; course @ Telerik Academy"/>
              </a:rPr>
              <a:t>csharpfundamentals.telerik.com 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3" tooltip="Telerik Software Academy - Free Programming Courses"/>
              </a:rPr>
              <a:t>academy.telerik.com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4" tooltip="Telerik Softyware Academy @ Facebook"/>
              </a:rPr>
              <a:t>facebook.com/TelerikAcademy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Learning System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5"/>
              </a:rPr>
              <a:t>telerikacademy.com</a:t>
            </a:r>
            <a:endParaRPr lang="en-US" noProof="1"/>
          </a:p>
        </p:txBody>
      </p:sp>
      <p:pic>
        <p:nvPicPr>
          <p:cNvPr id="5" name="Picture 5">
            <a:hlinkClick r:id="rId6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49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41" y="2969616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9" tooltip="Telerik Academy @ Facebook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00" y="4228275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hlinkClick r:id="rId2" tooltip="C# Fundamentals course"/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79" y="1066800"/>
            <a:ext cx="1581975" cy="158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6137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Operators and Expressions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Performing Simple Calculations with C#</a:t>
            </a:r>
          </a:p>
        </p:txBody>
      </p:sp>
      <p:pic>
        <p:nvPicPr>
          <p:cNvPr id="67586" name="Picture 2" descr="http://www.sckcen.be/fusionweb/images/fusion18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191000" y="4343400"/>
            <a:ext cx="4419600" cy="2209800"/>
          </a:xfrm>
          <a:prstGeom prst="roundRect">
            <a:avLst>
              <a:gd name="adj" fmla="val 22441"/>
            </a:avLst>
          </a:prstGeom>
          <a:ln>
            <a:noFill/>
          </a:ln>
          <a:effectLst>
            <a:softEdge rad="112500"/>
          </a:effectLst>
        </p:spPr>
      </p:pic>
      <p:sp>
        <p:nvSpPr>
          <p:cNvPr id="9" name="Text Placeholder 6"/>
          <p:cNvSpPr>
            <a:spLocks noGrp="1"/>
          </p:cNvSpPr>
          <p:nvPr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0" name="Text Placeholder 7"/>
          <p:cNvSpPr>
            <a:spLocks noGrp="1"/>
          </p:cNvSpPr>
          <p:nvPr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http://academy.telerik.com</a:t>
            </a:r>
            <a:r>
              <a:rPr lang="en-US" dirty="0"/>
              <a:t> </a:t>
            </a:r>
          </a:p>
        </p:txBody>
      </p:sp>
      <p:sp>
        <p:nvSpPr>
          <p:cNvPr id="11" name="Text Placeholder 13"/>
          <p:cNvSpPr>
            <a:spLocks noGrp="1"/>
          </p:cNvSpPr>
          <p:nvPr/>
        </p:nvSpPr>
        <p:spPr>
          <a:xfrm>
            <a:off x="429087" y="5352025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Fundamentals – Part 1</a:t>
            </a:r>
          </a:p>
        </p:txBody>
      </p:sp>
      <p:pic>
        <p:nvPicPr>
          <p:cNvPr id="1026" name="Picture 2" descr="http://armoredcode.com/images/rege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57200"/>
            <a:ext cx="3809999" cy="1513561"/>
          </a:xfrm>
          <a:prstGeom prst="roundRect">
            <a:avLst>
              <a:gd name="adj" fmla="val 16701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8079980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</a:t>
            </a:r>
            <a:r>
              <a:rPr lang="en-US" dirty="0"/>
              <a:t>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Operators in C# and Operator Precedence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Arithmetic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Logical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Bitwise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Comparison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Assignment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Other Operators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Implicit and Explicit Type Conversions</a:t>
            </a:r>
          </a:p>
          <a:p>
            <a:pPr marL="447675" indent="-447675">
              <a:lnSpc>
                <a:spcPts val="3600"/>
              </a:lnSpc>
              <a:buFontTx/>
              <a:buAutoNum type="arabicPeriod"/>
            </a:pPr>
            <a:r>
              <a:rPr lang="en-US" dirty="0"/>
              <a:t>Expressions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pic>
        <p:nvPicPr>
          <p:cNvPr id="66562" name="Picture 2" descr="http://www.sandia.gov/materials/science/nmr_lab/images/books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19800" y="2095500"/>
            <a:ext cx="2579496" cy="2324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9634886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17526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Operators in C#</a:t>
            </a:r>
            <a:endParaRPr lang="bg-BG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200" y="2667000"/>
            <a:ext cx="8229600" cy="569120"/>
          </a:xfrm>
        </p:spPr>
        <p:txBody>
          <a:bodyPr/>
          <a:lstStyle/>
          <a:p>
            <a:r>
              <a:rPr lang="en-US" dirty="0"/>
              <a:t>Arithmetic, Logical, Comparison, Assignment, Etc.</a:t>
            </a:r>
          </a:p>
        </p:txBody>
      </p:sp>
      <p:pic>
        <p:nvPicPr>
          <p:cNvPr id="64514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91200" y="3897850"/>
            <a:ext cx="2590800" cy="2350550"/>
          </a:xfrm>
          <a:prstGeom prst="rect">
            <a:avLst/>
          </a:prstGeom>
          <a:noFill/>
        </p:spPr>
      </p:pic>
      <p:pic>
        <p:nvPicPr>
          <p:cNvPr id="65538" name="Picture 2" descr="http://www.sebins.com/assets/images/contactOperator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14400" y="3962400"/>
            <a:ext cx="3419476" cy="2276968"/>
          </a:xfrm>
          <a:prstGeom prst="roundRect">
            <a:avLst>
              <a:gd name="adj" fmla="val 601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782812918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Operator</a:t>
            </a:r>
            <a:r>
              <a:rPr lang="bg-BG" dirty="0"/>
              <a:t>?</a:t>
            </a:r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1268413"/>
            <a:ext cx="8640763" cy="5329237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Operator</a:t>
            </a:r>
            <a:r>
              <a:rPr lang="en-US" dirty="0"/>
              <a:t> is an operation performed over data at runtime</a:t>
            </a:r>
            <a:endParaRPr lang="bg-BG" dirty="0"/>
          </a:p>
          <a:p>
            <a:pPr lvl="1"/>
            <a:r>
              <a:rPr lang="en-US" dirty="0"/>
              <a:t>Takes one or more arguments (operands)</a:t>
            </a:r>
          </a:p>
          <a:p>
            <a:pPr lvl="1"/>
            <a:r>
              <a:rPr lang="en-US" dirty="0"/>
              <a:t>Produces a new value</a:t>
            </a:r>
          </a:p>
          <a:p>
            <a:r>
              <a:rPr lang="en-US" dirty="0"/>
              <a:t>Operators have precedence</a:t>
            </a:r>
          </a:p>
          <a:p>
            <a:pPr lvl="1"/>
            <a:r>
              <a:rPr lang="en-US" dirty="0"/>
              <a:t>Precedence defines which will be evaluated first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Expressions </a:t>
            </a:r>
            <a:r>
              <a:rPr lang="en-US" dirty="0"/>
              <a:t>are sequences of operators and operands that are evaluated to a single value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430685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in C#</a:t>
            </a:r>
            <a:endParaRPr lang="bg-BG" dirty="0"/>
          </a:p>
        </p:txBody>
      </p:sp>
      <p:sp>
        <p:nvSpPr>
          <p:cNvPr id="429060" name="Rectangle 4"/>
          <p:cNvSpPr>
            <a:spLocks noGrp="1" noChangeArrowheads="1"/>
          </p:cNvSpPr>
          <p:nvPr>
            <p:ph idx="1"/>
          </p:nvPr>
        </p:nvSpPr>
        <p:spPr>
          <a:xfrm>
            <a:off x="323850" y="1268413"/>
            <a:ext cx="8496300" cy="5256212"/>
          </a:xfrm>
          <a:noFill/>
          <a:ln/>
        </p:spPr>
        <p:txBody>
          <a:bodyPr/>
          <a:lstStyle/>
          <a:p>
            <a:r>
              <a:rPr lang="en-US" dirty="0"/>
              <a:t>Operators in C# :</a:t>
            </a:r>
          </a:p>
          <a:p>
            <a:pPr lvl="1"/>
            <a:r>
              <a:rPr lang="en-US" dirty="0"/>
              <a:t>Unary – take one operand</a:t>
            </a:r>
          </a:p>
          <a:p>
            <a:pPr lvl="1"/>
            <a:r>
              <a:rPr lang="en-US" dirty="0"/>
              <a:t>Binary – take two operands</a:t>
            </a:r>
          </a:p>
          <a:p>
            <a:pPr lvl="1"/>
            <a:r>
              <a:rPr lang="en-US" dirty="0"/>
              <a:t>Ternary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?:</a:t>
            </a:r>
            <a:r>
              <a:rPr lang="en-US" dirty="0"/>
              <a:t>) – takes three operands</a:t>
            </a:r>
          </a:p>
          <a:p>
            <a:r>
              <a:rPr lang="en-US" dirty="0"/>
              <a:t>Except for the assignment operators, all binary operators are left-associative</a:t>
            </a:r>
          </a:p>
          <a:p>
            <a:r>
              <a:rPr lang="en-US" dirty="0"/>
              <a:t>The assignment operators and the conditional operator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?:</a:t>
            </a:r>
            <a:r>
              <a:rPr lang="en-US" dirty="0"/>
              <a:t>) are right-associative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  <p:pic>
        <p:nvPicPr>
          <p:cNvPr id="61442" name="Picture 2" descr="http://www.crcs.k12.ny.us/ms/math/pencilwithoperationsign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120051" y="1066800"/>
            <a:ext cx="1652931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735795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Operators in C#</a:t>
            </a:r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/>
          </p:nvPr>
        </p:nvGraphicFramePr>
        <p:xfrm>
          <a:off x="511175" y="1219200"/>
          <a:ext cx="8135938" cy="5023104"/>
        </p:xfrm>
        <a:graphic>
          <a:graphicData uri="http://schemas.openxmlformats.org/drawingml/2006/table">
            <a:tbl>
              <a:tblPr/>
              <a:tblGrid>
                <a:gridCol w="345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4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Arithmetic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++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--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</a:t>
                      </a:r>
                      <a:endParaRPr kumimoji="0" lang="bg-BG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^ !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Binary</a:t>
                      </a:r>
                      <a:endParaRPr kumimoji="0" lang="bg-BG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~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Comparison</a:t>
                      </a:r>
                      <a:endParaRPr kumimoji="0" lang="bg-BG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Assignment</a:t>
                      </a:r>
                      <a:endParaRPr kumimoji="0" lang="bg-BG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*=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/=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%=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&lt;&lt;=</a:t>
                      </a: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 </a:t>
                      </a: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&gt;&gt;=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String concatenation</a:t>
                      </a:r>
                      <a:endParaRPr kumimoji="0" lang="bg-BG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bg-BG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Type conversion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is as typeof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. [] () ?: new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342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1913" y="19812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Operators Precedence</a:t>
            </a:r>
            <a:endParaRPr lang="bg-BG" dirty="0"/>
          </a:p>
        </p:txBody>
      </p:sp>
      <p:pic>
        <p:nvPicPr>
          <p:cNvPr id="59394" name="Picture 2" descr="http://www.mathworks.de/matlabcentral/fx_files/24238/1/queue_line_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67000" y="3289300"/>
            <a:ext cx="3810000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8424451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Operators Precedence</a:t>
            </a:r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/>
          </p:nvPr>
        </p:nvGraphicFramePr>
        <p:xfrm>
          <a:off x="587375" y="1066800"/>
          <a:ext cx="7947025" cy="5367148"/>
        </p:xfrm>
        <a:graphic>
          <a:graphicData uri="http://schemas.openxmlformats.org/drawingml/2006/table">
            <a:tbl>
              <a:tblPr/>
              <a:tblGrid>
                <a:gridCol w="2286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()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 --</a:t>
                      </a:r>
                      <a:r>
                        <a:rPr kumimoji="0" lang="en-US" sz="2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(postfix)</a:t>
                      </a: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new typeof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++ --</a:t>
                      </a:r>
                      <a:r>
                        <a:rPr kumimoji="0" lang="en-US" sz="2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(prefix)</a:t>
                      </a: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+ -</a:t>
                      </a:r>
                      <a:r>
                        <a:rPr kumimoji="0" lang="en-US" sz="2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(unary)</a:t>
                      </a: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 ! ~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* /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+ 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&lt;&lt; &gt;&gt;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&lt; &gt; &lt;= &gt;= is 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== !=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3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Need to Program?</a:t>
            </a:r>
            <a:endParaRPr lang="bg-BG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dirty="0"/>
              <a:t>Knowledge of a programming language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C#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ts val="3600"/>
              </a:lnSpc>
            </a:pPr>
            <a:r>
              <a:rPr lang="en-US" dirty="0"/>
              <a:t>Task to solve</a:t>
            </a:r>
          </a:p>
          <a:p>
            <a:pPr>
              <a:lnSpc>
                <a:spcPts val="3600"/>
              </a:lnSpc>
            </a:pPr>
            <a:r>
              <a:rPr lang="en-US" dirty="0"/>
              <a:t>Development environment, compilers, SDK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Visual Studio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.NET Framework SDK</a:t>
            </a:r>
          </a:p>
          <a:p>
            <a:pPr>
              <a:lnSpc>
                <a:spcPts val="3600"/>
              </a:lnSpc>
            </a:pPr>
            <a:r>
              <a:rPr lang="en-US" dirty="0"/>
              <a:t>Set of useful standard classes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Microsoft .NET Framework FCL</a:t>
            </a:r>
          </a:p>
          <a:p>
            <a:pPr>
              <a:lnSpc>
                <a:spcPts val="3600"/>
              </a:lnSpc>
            </a:pPr>
            <a:r>
              <a:rPr lang="en-US" dirty="0"/>
              <a:t>Help documentation</a:t>
            </a:r>
          </a:p>
          <a:p>
            <a:pPr lvl="1"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MSDN Library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9218" name="Picture 2" descr="http://www.quality-web-solutions.com/images/blog-image/web-tool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4305300"/>
            <a:ext cx="2019300" cy="2019300"/>
          </a:xfrm>
          <a:prstGeom prst="roundRect">
            <a:avLst>
              <a:gd name="adj" fmla="val 929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839474208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Operators Precedence (2)</a:t>
            </a:r>
            <a:endParaRPr lang="en-US" dirty="0"/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  <p:extLst/>
          </p:nvPr>
        </p:nvGraphicFramePr>
        <p:xfrm>
          <a:off x="587375" y="1066800"/>
          <a:ext cx="7947025" cy="3404236"/>
        </p:xfrm>
        <a:graphic>
          <a:graphicData uri="http://schemas.openxmlformats.org/drawingml/2006/table">
            <a:tbl>
              <a:tblPr/>
              <a:tblGrid>
                <a:gridCol w="2286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0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Precedence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u="none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bg-BG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?: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  <a:endParaRPr kumimoji="0" lang="bg-BG" sz="2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= *= /= %= += -= &lt;&lt;= &gt;&gt;= &amp;= ^= |=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4648200"/>
            <a:ext cx="8686800" cy="20574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34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Parenthesis operator always </a:t>
            </a: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highest precedence</a:t>
            </a:r>
          </a:p>
          <a:p>
            <a:pPr marL="282575" marR="0" lvl="0" indent="-282575" algn="l" defTabSz="914400" rtl="0" eaLnBrk="0" fontAlgn="base" latinLnBrk="0" hangingPunct="0">
              <a:lnSpc>
                <a:spcPts val="34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Note: prefer using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parentheses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, even when it seems stupid to do so</a:t>
            </a:r>
          </a:p>
        </p:txBody>
      </p:sp>
    </p:spTree>
    <p:extLst>
      <p:ext uri="{BB962C8B-B14F-4D97-AF65-F5344CB8AC3E}">
        <p14:creationId xmlns:p14="http://schemas.microsoft.com/office/powerpoint/2010/main" val="14114659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17526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Arithmetic Operators</a:t>
            </a:r>
            <a:endParaRPr lang="bg-BG" dirty="0"/>
          </a:p>
        </p:txBody>
      </p:sp>
      <p:pic>
        <p:nvPicPr>
          <p:cNvPr id="55307" name="Picture 11" descr="C:\Trash\arithmetic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521927" y="3048000"/>
            <a:ext cx="5795346" cy="2730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966885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502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dirty="0"/>
              <a:t>Arithmetic operators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are the same as in math </a:t>
            </a:r>
          </a:p>
          <a:p>
            <a:r>
              <a:rPr lang="en-US" dirty="0"/>
              <a:t>Division operator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/>
              <a:t> if used on integers returns integer (without rounding) or exception</a:t>
            </a:r>
          </a:p>
          <a:p>
            <a:r>
              <a:rPr lang="en-US" dirty="0"/>
              <a:t>Division operator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</a:t>
            </a:r>
            <a:r>
              <a:rPr lang="en-US" dirty="0"/>
              <a:t> if used on real numbers returns real number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Infinity</a:t>
            </a:r>
            <a:r>
              <a:rPr lang="en-US" dirty="0"/>
              <a:t> or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</a:p>
          <a:p>
            <a:r>
              <a:rPr lang="en-US" dirty="0"/>
              <a:t>Remainder operator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%</a:t>
            </a:r>
            <a:r>
              <a:rPr lang="en-US" dirty="0"/>
              <a:t> returns the remainder from division of integers</a:t>
            </a:r>
          </a:p>
          <a:p>
            <a:r>
              <a:rPr lang="en-US" dirty="0"/>
              <a:t>The special addition operator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 increments a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871767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Arithmetic Operators – Example</a:t>
            </a:r>
            <a:endParaRPr lang="bg-BG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838200" y="1143000"/>
            <a:ext cx="7416800" cy="52475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squarePerimeter = 17;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squareSide = squarePerimeter / 4.0;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squareArea = squareSide * squareSide;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Console.WriteLine(squareSide); // 4.25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Console.WriteLine(squareArea); // 18.0625</a:t>
            </a:r>
          </a:p>
          <a:p>
            <a:pPr eaLnBrk="0" hangingPunct="0">
              <a:lnSpc>
                <a:spcPts val="26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4;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 ); // 9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b++ ); // 9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 ); // 10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(++b) ); // 11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+ b ); // 11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Console.WriteLine(12 / 3); // 4</a:t>
            </a:r>
          </a:p>
          <a:p>
            <a:pPr eaLnBrk="0" hangingPunct="0">
              <a:lnSpc>
                <a:spcPts val="26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/ 3); // 3</a:t>
            </a:r>
          </a:p>
        </p:txBody>
      </p:sp>
    </p:spTree>
    <p:extLst>
      <p:ext uri="{BB962C8B-B14F-4D97-AF65-F5344CB8AC3E}">
        <p14:creationId xmlns:p14="http://schemas.microsoft.com/office/powerpoint/2010/main" val="582188300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sz="3800" dirty="0"/>
              <a:t>Arithmetic Operators –</a:t>
            </a:r>
            <a:br>
              <a:rPr lang="en-US" sz="3800" dirty="0"/>
            </a:br>
            <a:r>
              <a:rPr lang="en-US" sz="3800" dirty="0"/>
              <a:t>Example (2)</a:t>
            </a:r>
            <a:endParaRPr lang="bg-BG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838200" y="1542395"/>
            <a:ext cx="7416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Console.WriteLine(11.0 / 3); // 3.666666667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/ 3.0); // 3.666666667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Console.WriteLine(11 % 3);   // 2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Console.WriteLine(11 % -3);  // 2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Console.WriteLine(-11 % 3);  // -2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Console.WriteLine(1.5 / 0.0);  // Infinity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Console.WriteLine(-1.5 / 0.0); // -Infinity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Console.WriteLine(0.0 / 0.0);  // NaN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0;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Console.WriteLine(5 / x); // DivideByZeroException</a:t>
            </a:r>
          </a:p>
        </p:txBody>
      </p:sp>
    </p:spTree>
    <p:extLst>
      <p:ext uri="{BB962C8B-B14F-4D97-AF65-F5344CB8AC3E}">
        <p14:creationId xmlns:p14="http://schemas.microsoft.com/office/powerpoint/2010/main" val="1043890190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sz="3800" dirty="0"/>
              <a:t>Arithmetic Operators –</a:t>
            </a:r>
            <a:br>
              <a:rPr lang="en-US" sz="3800" dirty="0"/>
            </a:br>
            <a:r>
              <a:rPr lang="en-US" sz="3800"/>
              <a:t>Overflow Examples</a:t>
            </a:r>
            <a:endParaRPr lang="bg-BG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sp>
        <p:nvSpPr>
          <p:cNvPr id="484356" name="Rectangle 4"/>
          <p:cNvSpPr>
            <a:spLocks noChangeArrowheads="1"/>
          </p:cNvSpPr>
          <p:nvPr/>
        </p:nvSpPr>
        <p:spPr bwMode="auto">
          <a:xfrm>
            <a:off x="838200" y="1466195"/>
            <a:ext cx="7416800" cy="473648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bigNum = 2000000000;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bigSum = 2 * bigNum; // Integer overflow!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Console.WriteLine(bigSum); // -294967296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bigNum = Int32.MaxValue;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bigNum = bigNum + 1;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Console.WriteLine(bigNum); // -2147483648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checked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// This will cause OverflowException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bigSum = bigNum * 2;</a:t>
            </a:r>
          </a:p>
          <a:p>
            <a:pPr eaLnBrk="0" hangingPunct="0">
              <a:lnSpc>
                <a:spcPts val="28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94771672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18288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000" stA="25000" endPos="49000" dist="5000" dir="5400000" sy="-100000" algn="bl" rotWithShape="0"/>
                </a:effectLst>
              </a:rPr>
              <a:t>Arithmetic Operators</a:t>
            </a: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000" stA="25000" endPos="49000" dist="5000" dir="5400000" sy="-100000" algn="bl" rotWithShape="0"/>
              </a:effectLst>
            </a:endParaRPr>
          </a:p>
        </p:txBody>
      </p:sp>
      <p:sp>
        <p:nvSpPr>
          <p:cNvPr id="533507" name="Rectangle 3"/>
          <p:cNvSpPr>
            <a:spLocks noChangeArrowheads="1"/>
          </p:cNvSpPr>
          <p:nvPr/>
        </p:nvSpPr>
        <p:spPr bwMode="auto">
          <a:xfrm>
            <a:off x="1258888" y="2713637"/>
            <a:ext cx="6480175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1202" name="Picture 2" descr="http://www.york.ac.uk/admin/hr/images/arithmetic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21383580">
            <a:off x="2078115" y="3568141"/>
            <a:ext cx="4931948" cy="2527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2823236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17018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Logical Operators</a:t>
            </a:r>
            <a:endParaRPr lang="bg-BG" dirty="0"/>
          </a:p>
        </p:txBody>
      </p:sp>
      <p:pic>
        <p:nvPicPr>
          <p:cNvPr id="49153" name="Picture 1" descr="C:\Trash\math+operator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51042" y="2971801"/>
            <a:ext cx="4577052" cy="3063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7172102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Logical Operators</a:t>
            </a:r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dirty="0"/>
              <a:t>Logical operators take boolean operands and return boolean result</a:t>
            </a:r>
          </a:p>
          <a:p>
            <a:pPr>
              <a:spcBef>
                <a:spcPts val="300"/>
              </a:spcBef>
            </a:pPr>
            <a:r>
              <a:rPr lang="en-US" dirty="0"/>
              <a:t>Operator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turns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>
                <a:solidFill>
                  <a:schemeClr val="hlink"/>
                </a:solidFill>
              </a:rPr>
              <a:t> </a:t>
            </a:r>
            <a:br>
              <a:rPr lang="en-US" dirty="0">
                <a:solidFill>
                  <a:schemeClr val="hlink"/>
                </a:solidFill>
              </a:rPr>
            </a:br>
            <a:r>
              <a:rPr lang="en-US" dirty="0"/>
              <a:t>to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</a:t>
            </a:r>
          </a:p>
          <a:p>
            <a:pPr>
              <a:spcBef>
                <a:spcPts val="300"/>
              </a:spcBef>
            </a:pPr>
            <a:r>
              <a:rPr lang="en-US" dirty="0"/>
              <a:t>Behavior of the operators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 ==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==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) 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  <p:graphicFrame>
        <p:nvGraphicFramePr>
          <p:cNvPr id="76" name="Group 134"/>
          <p:cNvGraphicFramePr>
            <a:graphicFrameLocks/>
          </p:cNvGraphicFramePr>
          <p:nvPr>
            <p:extLst/>
          </p:nvPr>
        </p:nvGraphicFramePr>
        <p:xfrm>
          <a:off x="573797" y="4541900"/>
          <a:ext cx="8036803" cy="1858900"/>
        </p:xfrm>
        <a:graphic>
          <a:graphicData uri="http://schemas.openxmlformats.org/drawingml/2006/table">
            <a:tbl>
              <a:tblPr/>
              <a:tblGrid>
                <a:gridCol w="1587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6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80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Operand1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Operand2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575764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– Example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Using the logical </a:t>
            </a:r>
            <a:r>
              <a:rPr lang="en-US" dirty="0"/>
              <a:t>operators: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564228" name="Rectangle 4"/>
          <p:cNvSpPr>
            <a:spLocks noChangeArrowheads="1"/>
          </p:cNvSpPr>
          <p:nvPr/>
        </p:nvSpPr>
        <p:spPr bwMode="auto">
          <a:xfrm>
            <a:off x="696912" y="1923395"/>
            <a:ext cx="7685087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a = true;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b = false;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&amp;&amp; b); // False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|| b); // True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^ b); // True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Console.WriteLine(!b); // True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 || true); // True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 &amp;&amp; true); // False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|| true); // True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&amp;&amp; true); // True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Console.WriteLine(!a); // False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Console.WriteLine((5&gt;7) ^ (a==b)); // False</a:t>
            </a:r>
          </a:p>
        </p:txBody>
      </p:sp>
    </p:spTree>
    <p:extLst>
      <p:ext uri="{BB962C8B-B14F-4D97-AF65-F5344CB8AC3E}">
        <p14:creationId xmlns:p14="http://schemas.microsoft.com/office/powerpoint/2010/main" val="32975210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6764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402679"/>
            <a:ext cx="82296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7106" name="Picture 2" descr="http://rlv.zcache.com/babys_first_c_program_hello_world_tshirt-p235489859508198131stvj_40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581400"/>
            <a:ext cx="2514600" cy="2514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2" descr="http://blog.radvision.com/images/2009/20090402-VoipSurvivor-virtual-machin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400"/>
            <a:ext cx="4492558" cy="2496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18843399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C:\Trash\ches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455172">
            <a:off x="5557270" y="2763788"/>
            <a:ext cx="2857500" cy="3571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55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3187" y="1524000"/>
            <a:ext cx="5713413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Logical Operators</a:t>
            </a:r>
            <a:endParaRPr lang="bg-BG" dirty="0"/>
          </a:p>
        </p:txBody>
      </p:sp>
      <p:sp>
        <p:nvSpPr>
          <p:cNvPr id="535555" name="Rectangle 3"/>
          <p:cNvSpPr>
            <a:spLocks noChangeArrowheads="1"/>
          </p:cNvSpPr>
          <p:nvPr/>
        </p:nvSpPr>
        <p:spPr bwMode="auto">
          <a:xfrm>
            <a:off x="1371600" y="2421624"/>
            <a:ext cx="5713413" cy="47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Live Demo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351916">
            <a:off x="838416" y="3036350"/>
            <a:ext cx="3116764" cy="3146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16874267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2.bp.blogspot.com/_bDlczh6zCMQ/SJkWPrfczpI/AAAAAAAAASI/Dje4XUyuM-c/s320/binary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" y="1311580"/>
            <a:ext cx="7543800" cy="3358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60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2225" y="52070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Bitwise Operators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24381902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reflection blurRad="6350" stA="55000" endA="300" endPos="45500" dir="5400000" sy="-100000" algn="bl" rotWithShape="0"/>
                </a:effectLst>
              </a:rPr>
              <a:t>Bitwise Operators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Bitwise operator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US" sz="3000" dirty="0">
                <a:solidFill>
                  <a:schemeClr val="tx2"/>
                </a:solidFill>
              </a:rPr>
              <a:t> </a:t>
            </a:r>
            <a:r>
              <a:rPr lang="en-US" sz="3000" dirty="0"/>
              <a:t>turns all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000" dirty="0"/>
              <a:t> to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/>
              <a:t> and all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/>
              <a:t> to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pPr lvl="1">
              <a:lnSpc>
                <a:spcPts val="3600"/>
              </a:lnSpc>
              <a:spcBef>
                <a:spcPts val="300"/>
              </a:spcBef>
            </a:pPr>
            <a:r>
              <a:rPr lang="en-US" sz="2800" dirty="0"/>
              <a:t>Like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/>
              <a:t>for boolean expressions but bit by bit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The operators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3000" dirty="0"/>
              <a:t> and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sz="3000" dirty="0"/>
              <a:t> behave like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000" dirty="0"/>
              <a:t> and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sz="3000" dirty="0"/>
              <a:t> for boolean expressions but bit by bit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&lt;&lt;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&gt;&gt;</a:t>
            </a:r>
            <a:r>
              <a:rPr lang="en-US" sz="3000" dirty="0"/>
              <a:t> move the bits (left or right)</a:t>
            </a:r>
          </a:p>
          <a:p>
            <a:pPr>
              <a:lnSpc>
                <a:spcPts val="3600"/>
              </a:lnSpc>
              <a:spcBef>
                <a:spcPts val="300"/>
              </a:spcBef>
            </a:pPr>
            <a:r>
              <a:rPr lang="en-US" sz="3000" dirty="0"/>
              <a:t>Behavior of the operators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|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</a:t>
            </a:r>
            <a:r>
              <a:rPr lang="en-US" sz="3000" dirty="0"/>
              <a:t> and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^</a:t>
            </a:r>
            <a:r>
              <a:rPr lang="en-US" sz="3000" dirty="0"/>
              <a:t>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  <p:graphicFrame>
        <p:nvGraphicFramePr>
          <p:cNvPr id="6" name="Group 134"/>
          <p:cNvGraphicFramePr>
            <a:graphicFrameLocks/>
          </p:cNvGraphicFramePr>
          <p:nvPr>
            <p:extLst/>
          </p:nvPr>
        </p:nvGraphicFramePr>
        <p:xfrm>
          <a:off x="649992" y="4495800"/>
          <a:ext cx="7732008" cy="1858900"/>
        </p:xfrm>
        <a:graphic>
          <a:graphicData uri="http://schemas.openxmlformats.org/drawingml/2006/table">
            <a:tbl>
              <a:tblPr/>
              <a:tblGrid>
                <a:gridCol w="189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8670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|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&amp;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^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Operand1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Operand2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0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4223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Operators (2)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Bitwise operators are used on integer numbers (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/>
              <a:t>)</a:t>
            </a:r>
          </a:p>
          <a:p>
            <a:r>
              <a:rPr lang="en-US" dirty="0"/>
              <a:t>Bitwise operators are applied bit by bit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755650" y="3581400"/>
            <a:ext cx="7559675" cy="274235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a = 3;                // 00000000 00000011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b = 5;                // 00000000 00000101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| b);   // 00000000 00000111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&amp; b);   // 00000000 00000001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^ b);   // 00000000 00000110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Console.WriteLine(~a &amp; b);   // 00000000 00000100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&lt;&lt; 1);  // 00000000 00000110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 a &gt;&gt; 1);  // 00000000 00000001</a:t>
            </a:r>
          </a:p>
        </p:txBody>
      </p:sp>
    </p:spTree>
    <p:extLst>
      <p:ext uri="{BB962C8B-B14F-4D97-AF65-F5344CB8AC3E}">
        <p14:creationId xmlns:p14="http://schemas.microsoft.com/office/powerpoint/2010/main" val="144760070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Bitwise Operators – Tips &amp; Tricks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to get the bit at position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in a number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How to set the bit at position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?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  <p:sp>
        <p:nvSpPr>
          <p:cNvPr id="508933" name="Rectangle 5"/>
          <p:cNvSpPr>
            <a:spLocks noChangeArrowheads="1"/>
          </p:cNvSpPr>
          <p:nvPr/>
        </p:nvSpPr>
        <p:spPr bwMode="auto">
          <a:xfrm>
            <a:off x="755650" y="1676400"/>
            <a:ext cx="7559675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35;               // 00000000 00100011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1 &lt;&lt; p;        // 00000000 00100000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nAndMask = n &amp; mask;  // 00000000 00100000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bit = nAndMask &gt;&gt; p;  // 00000000 00000001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Console.WriteLine(bit);   // 1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2000" y="4648200"/>
            <a:ext cx="7559675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35;                 // 00000000 00100011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~(1 &lt;&lt; p);       // 11111111 11011111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&amp; mask;      // 00000000 00000011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 // 3</a:t>
            </a:r>
          </a:p>
        </p:txBody>
      </p:sp>
      <p:pic>
        <p:nvPicPr>
          <p:cNvPr id="1026" name="Picture 2" descr="http://www.rt-embedded.com/blog/wp-content/uploads/2010/08/bitwise-150x15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21550">
            <a:off x="7603242" y="3593218"/>
            <a:ext cx="1147940" cy="1147940"/>
          </a:xfrm>
          <a:prstGeom prst="roundRect">
            <a:avLst>
              <a:gd name="adj" fmla="val 9634"/>
            </a:avLst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84210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/>
              <a:t>Bitwise Operators – </a:t>
            </a:r>
            <a:br>
              <a:rPr lang="en-US" dirty="0"/>
            </a:br>
            <a:r>
              <a:rPr lang="en-US" dirty="0"/>
              <a:t>Tips &amp; Tricks (2)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8686800" cy="5181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How to set the bit at position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</a:t>
            </a:r>
            <a:r>
              <a:rPr lang="en-US" dirty="0"/>
              <a:t>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How to print a binary number to the console?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62000" y="2202944"/>
            <a:ext cx="7559675" cy="175945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p = 4;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35;                 // 00000000 00100011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mask = 1 &lt;&lt; p;          // 00000000 00010000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result = n | mask;      // 00000000 00110011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 // 51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762000" y="4955421"/>
            <a:ext cx="7559675" cy="10926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Convert.ToString(result, 2).PadLeft(32, '0'));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00000000000000000000000000110011</a:t>
            </a:r>
          </a:p>
        </p:txBody>
      </p:sp>
      <p:pic>
        <p:nvPicPr>
          <p:cNvPr id="9" name="Picture 2" descr="http://static.howstuffworks.com/gif/bytes-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62900" y="254875"/>
            <a:ext cx="1775699" cy="796003"/>
          </a:xfrm>
          <a:prstGeom prst="roundRect">
            <a:avLst>
              <a:gd name="adj" fmla="val 102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450814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17526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Bitwise Operators</a:t>
            </a:r>
            <a:endParaRPr lang="bg-BG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58888" y="2676525"/>
            <a:ext cx="6480175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8914" name="Picture 2" descr="http://pt.dreamstime.com/bits-e-bytes-thumb608830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21425691">
            <a:off x="3480768" y="3683627"/>
            <a:ext cx="4852092" cy="2062139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www.dreamstime.com/bits-and-bytes-thumb7566346.jpg"/>
          <p:cNvPicPr>
            <a:picLocks noChangeAspect="1" noChangeArrowheads="1"/>
          </p:cNvPicPr>
          <p:nvPr/>
        </p:nvPicPr>
        <p:blipFill>
          <a:blip r:embed="rId4" cstate="screen">
            <a:lum contrast="-10000"/>
          </a:blip>
          <a:srcRect/>
          <a:stretch>
            <a:fillRect/>
          </a:stretch>
        </p:blipFill>
        <p:spPr bwMode="auto">
          <a:xfrm rot="21381788">
            <a:off x="782038" y="3276600"/>
            <a:ext cx="1828800" cy="1828800"/>
          </a:xfrm>
          <a:prstGeom prst="roundRect">
            <a:avLst>
              <a:gd name="adj" fmla="val 119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16951564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1447800"/>
            <a:ext cx="6480175" cy="1473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Comparison and Assignment Operators</a:t>
            </a:r>
            <a:endParaRPr lang="bg-BG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50843" y="3385456"/>
            <a:ext cx="4404850" cy="2786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92057534"/>
      </p:ext>
    </p:extLst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8534400" cy="5638800"/>
          </a:xfrm>
        </p:spPr>
        <p:txBody>
          <a:bodyPr/>
          <a:lstStyle/>
          <a:p>
            <a:r>
              <a:rPr lang="en-US" dirty="0"/>
              <a:t>Comparison operators are used to compare variables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</a:p>
          <a:p>
            <a:r>
              <a:rPr lang="en-US" dirty="0"/>
              <a:t>Comparison operators example: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  <p:sp>
        <p:nvSpPr>
          <p:cNvPr id="499716" name="Rectangle 4"/>
          <p:cNvSpPr>
            <a:spLocks noChangeArrowheads="1"/>
          </p:cNvSpPr>
          <p:nvPr/>
        </p:nvSpPr>
        <p:spPr bwMode="auto">
          <a:xfrm>
            <a:off x="757238" y="3641070"/>
            <a:ext cx="7559675" cy="27597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4;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&gt;= b); // True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!= b); // True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== b); // False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== a); // True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!= ++b); // False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&gt; b); // False</a:t>
            </a:r>
          </a:p>
        </p:txBody>
      </p:sp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3352800"/>
            <a:ext cx="1981200" cy="1862327"/>
          </a:xfrm>
          <a:prstGeom prst="roundRect">
            <a:avLst>
              <a:gd name="adj" fmla="val 7365"/>
            </a:avLst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6182790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Operators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143000"/>
            <a:ext cx="8496300" cy="5411788"/>
          </a:xfrm>
        </p:spPr>
        <p:txBody>
          <a:bodyPr/>
          <a:lstStyle/>
          <a:p>
            <a:r>
              <a:rPr lang="en-US" dirty="0"/>
              <a:t>Assignment operators are used to assign a value to a variable ,</a:t>
            </a:r>
          </a:p>
          <a:p>
            <a:pPr lvl="1"/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hlink"/>
                </a:solidFill>
              </a:rPr>
              <a:t>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hlink"/>
                </a:solidFill>
              </a:rPr>
              <a:t>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hlink"/>
                </a:solidFill>
              </a:rPr>
              <a:t> </a:t>
            </a:r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sz="3200" dirty="0"/>
              <a:t>,</a:t>
            </a:r>
            <a:r>
              <a:rPr lang="en-US" sz="3200" dirty="0">
                <a:solidFill>
                  <a:schemeClr val="hlink"/>
                </a:solidFill>
              </a:rPr>
              <a:t> </a:t>
            </a:r>
            <a:r>
              <a:rPr lang="en-US" sz="3200" dirty="0"/>
              <a:t>...</a:t>
            </a:r>
          </a:p>
          <a:p>
            <a:r>
              <a:rPr lang="en-US" dirty="0"/>
              <a:t>Assignment operators example: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755650" y="3641070"/>
            <a:ext cx="7561263" cy="27597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x = 6;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 = 4;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Console.WriteLine(y *= 2); // 8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z = y = 3; // y=3 and z=3  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Console.WriteLine(z); // 3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Console.WriteLine(x |= 1); // 7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Console.WriteLine(x += 3); // 10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Console.WriteLine(x /= 2); // 5</a:t>
            </a:r>
          </a:p>
        </p:txBody>
      </p:sp>
      <p:pic>
        <p:nvPicPr>
          <p:cNvPr id="8" name="Picture 2" descr="http://www.hypertherm.com/images/information_center/why_switch_to_plasma/lnd_greater_productivity_lrg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358999" y="3429000"/>
            <a:ext cx="2136213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3817624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1905000"/>
            <a:ext cx="5040312" cy="1339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What is .NET Framework?</a:t>
            </a:r>
            <a:endParaRPr lang="bg-BG" dirty="0"/>
          </a:p>
        </p:txBody>
      </p:sp>
      <p:pic>
        <p:nvPicPr>
          <p:cNvPr id="45058" name="Picture 2" descr="http://www.dnzone.com/downloads/images/framework3_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516" y="3126777"/>
            <a:ext cx="2709186" cy="3091250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6" name="Picture 4" descr="http://blogs.msdn.com/blogfiles/swiss_dpe_team/WindowsLiveWriter/BetaPhasevonVisua.NETFramework4verlngert_5079/.NET_Logo_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6" t="-14872" r="-4961" b="-13678"/>
          <a:stretch>
            <a:fillRect/>
          </a:stretch>
        </p:blipFill>
        <p:spPr bwMode="auto">
          <a:xfrm>
            <a:off x="547291" y="4648200"/>
            <a:ext cx="4862910" cy="15635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  <p:pic>
        <p:nvPicPr>
          <p:cNvPr id="7" name="Picture 2" descr="http://gabrielrodriguez.net/wp-content/uploads/2009/01/microsoft-net-logo-white-300x192.png"/>
          <p:cNvPicPr>
            <a:picLocks noChangeAspect="1" noChangeArrowheads="1"/>
          </p:cNvPicPr>
          <p:nvPr/>
        </p:nvPicPr>
        <p:blipFill>
          <a:blip r:embed="rId5" cstate="screen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34569"/>
            <a:ext cx="2705098" cy="1731262"/>
          </a:xfrm>
          <a:prstGeom prst="roundRect">
            <a:avLst>
              <a:gd name="adj" fmla="val 7553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66272870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1524000"/>
            <a:ext cx="6480175" cy="1473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Comparison and Assignment Operators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58888" y="3280374"/>
            <a:ext cx="6480175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2770" name="Picture 2" descr="http://icfindy.com/images/puzzl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57018">
            <a:off x="1731276" y="4106382"/>
            <a:ext cx="5475592" cy="2210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578133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20574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Operators</a:t>
            </a:r>
            <a:endParaRPr lang="bg-BG" dirty="0"/>
          </a:p>
        </p:txBody>
      </p:sp>
      <p:pic>
        <p:nvPicPr>
          <p:cNvPr id="30722" name="Picture 2" descr="http://thor.info.uaic.ro/~busaco/paint/strange-sounds/TheUnfolding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295400" y="3378200"/>
            <a:ext cx="6324600" cy="2676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284811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Operators</a:t>
            </a:r>
          </a:p>
        </p:txBody>
      </p:sp>
      <p:sp>
        <p:nvSpPr>
          <p:cNvPr id="56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 concatenation operator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is used to concatenate strings </a:t>
            </a:r>
          </a:p>
          <a:p>
            <a:r>
              <a:rPr lang="en-US" dirty="0"/>
              <a:t>If the second operand is not a string, it is converted to string automatically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  <p:sp>
        <p:nvSpPr>
          <p:cNvPr id="567300" name="Rectangle 4"/>
          <p:cNvSpPr>
            <a:spLocks noChangeArrowheads="1"/>
          </p:cNvSpPr>
          <p:nvPr/>
        </p:nvSpPr>
        <p:spPr bwMode="auto">
          <a:xfrm>
            <a:off x="827088" y="3505200"/>
            <a:ext cx="7488237" cy="27597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 = "First";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second = "Second";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Console.WriteLine(first + second); </a:t>
            </a:r>
            <a:b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FirstSecond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output = "The number is : ";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Console.WriteLine(output + number);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number is : 5</a:t>
            </a:r>
          </a:p>
        </p:txBody>
      </p:sp>
      <p:pic>
        <p:nvPicPr>
          <p:cNvPr id="29698" name="Picture 2" descr="http://www.clipartguide.com/_named_clipart_images/0511-0810-1902-2725_911_Operator_clipart_image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594843" y="3200400"/>
            <a:ext cx="2015757" cy="1981200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4215348924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Operators (2)</a:t>
            </a:r>
          </a:p>
        </p:txBody>
      </p:sp>
      <p:sp>
        <p:nvSpPr>
          <p:cNvPr id="568323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Member access operator 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/>
              <a:t>  is used to access object members</a:t>
            </a:r>
          </a:p>
          <a:p>
            <a:r>
              <a:rPr lang="en-US" dirty="0"/>
              <a:t>Square brackets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[]</a:t>
            </a:r>
            <a:r>
              <a:rPr lang="en-US" dirty="0"/>
              <a:t> are used with arrays indexers and attributes</a:t>
            </a:r>
          </a:p>
          <a:p>
            <a:r>
              <a:rPr lang="en-US" dirty="0"/>
              <a:t>Parentheses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dirty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 are used to override the default operator precedence</a:t>
            </a:r>
          </a:p>
          <a:p>
            <a:r>
              <a:rPr lang="en-US" dirty="0"/>
              <a:t>Class cast operator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(type)</a:t>
            </a:r>
            <a:r>
              <a:rPr lang="en-US" dirty="0"/>
              <a:t> is used to cast one compatible type to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78313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Operators (3)</a:t>
            </a:r>
          </a:p>
        </p:txBody>
      </p:sp>
      <p:sp>
        <p:nvSpPr>
          <p:cNvPr id="569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Conditional operator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?:</a:t>
            </a:r>
            <a:r>
              <a:rPr lang="en-US" dirty="0"/>
              <a:t> has the form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Tx/>
              <a:buNone/>
            </a:pPr>
            <a:r>
              <a:rPr lang="en-US" dirty="0"/>
              <a:t>(if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 is true then the result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/>
              <a:t> else the result 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y</a:t>
            </a:r>
            <a:r>
              <a:rPr lang="en-US" dirty="0"/>
              <a:t>)</a:t>
            </a: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operator is used to create new objects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typeof</a:t>
            </a:r>
            <a:r>
              <a:rPr lang="en-US" dirty="0"/>
              <a:t> operator returns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System.Type</a:t>
            </a:r>
            <a:r>
              <a:rPr lang="en-US" dirty="0"/>
              <a:t> object (the reflection of a type)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n-US" dirty="0"/>
              <a:t> operator checks if an object is compatible with given type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827088" y="1781628"/>
            <a:ext cx="7478711" cy="515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? x : y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698813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Null-coalescing operator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??</a:t>
            </a:r>
            <a:r>
              <a:rPr lang="en-US" dirty="0"/>
              <a:t> is used to define a default value for both nullable value types and reference types</a:t>
            </a:r>
          </a:p>
          <a:p>
            <a:pPr lvl="1"/>
            <a:r>
              <a:rPr lang="en-US" dirty="0"/>
              <a:t>It returns the left-hand operand if it is not null</a:t>
            </a:r>
          </a:p>
          <a:p>
            <a:pPr lvl="2"/>
            <a:r>
              <a:rPr lang="en-US" dirty="0"/>
              <a:t>Otherwise it returns the right operand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7087" y="4188222"/>
            <a:ext cx="7478711" cy="8486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x = null;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 = x ?? -1;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4344" y="5336818"/>
            <a:ext cx="7478711" cy="8486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int? x = 1;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 = x ?? -1; 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4419600" y="4038600"/>
            <a:ext cx="4038600" cy="527804"/>
          </a:xfrm>
          <a:prstGeom prst="wedgeRoundRectCallout">
            <a:avLst>
              <a:gd name="adj1" fmla="val -63527"/>
              <a:gd name="adj2" fmla="val 6236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Here the value of y is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-1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4426858" y="5796796"/>
            <a:ext cx="4031342" cy="527804"/>
          </a:xfrm>
          <a:prstGeom prst="wedgeRoundRectCallout">
            <a:avLst>
              <a:gd name="adj1" fmla="val -65501"/>
              <a:gd name="adj2" fmla="val -239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Here the value of y is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1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Operators – Example</a:t>
            </a:r>
          </a:p>
        </p:txBody>
      </p:sp>
      <p:sp>
        <p:nvSpPr>
          <p:cNvPr id="57037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/>
              <a:t>Using some other operators: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  <p:sp>
        <p:nvSpPr>
          <p:cNvPr id="570372" name="Rectangle 4"/>
          <p:cNvSpPr>
            <a:spLocks noChangeArrowheads="1"/>
          </p:cNvSpPr>
          <p:nvPr/>
        </p:nvSpPr>
        <p:spPr bwMode="auto">
          <a:xfrm>
            <a:off x="611188" y="1763339"/>
            <a:ext cx="7848600" cy="447051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6;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4;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&gt; b ? "a&gt;b" : "b&gt;=a"); // a&gt;b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Console.WriteLine((long) a); // 6</a:t>
            </a:r>
          </a:p>
          <a:p>
            <a:pPr eaLnBrk="0" hangingPunct="0">
              <a:lnSpc>
                <a:spcPts val="29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 = b = 3; // b=3; followed by c=3;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Console.WriteLine(c); // 3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Console.WriteLine(a is int); // True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Console.WriteLine((a+b)/2); // 4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Console.WriteLine(typeof(int)); // System.Int32</a:t>
            </a:r>
          </a:p>
          <a:p>
            <a:pPr eaLnBrk="0" hangingPunct="0">
              <a:lnSpc>
                <a:spcPts val="29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d = new int();</a:t>
            </a:r>
          </a:p>
          <a:p>
            <a:pPr eaLnBrk="0" hangingPunct="0">
              <a:lnSpc>
                <a:spcPts val="29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Console.WriteLine(d); // 0 </a:t>
            </a:r>
          </a:p>
        </p:txBody>
      </p:sp>
    </p:spTree>
    <p:extLst>
      <p:ext uri="{BB962C8B-B14F-4D97-AF65-F5344CB8AC3E}">
        <p14:creationId xmlns:p14="http://schemas.microsoft.com/office/powerpoint/2010/main" val="3759389469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16256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Other Operators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58888" y="2572349"/>
            <a:ext cx="6480175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4578" name="Picture 2" descr="http://moblog.net/media/h/e/l/helen/strange-plant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206560" y="3429000"/>
            <a:ext cx="6578480" cy="24098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6160016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8888" y="1676400"/>
            <a:ext cx="6480175" cy="1473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Implicit and Explicit Type Conversions</a:t>
            </a:r>
            <a:endParaRPr lang="bg-BG" dirty="0"/>
          </a:p>
        </p:txBody>
      </p:sp>
      <p:pic>
        <p:nvPicPr>
          <p:cNvPr id="22530" name="Picture 2" descr="http://coaxsat.com/images/f-adapter%20mal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09900" y="3886200"/>
            <a:ext cx="2933700" cy="2293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3719550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Type Conversion</a:t>
            </a:r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Implicit  type conversion</a:t>
            </a:r>
          </a:p>
          <a:p>
            <a:pPr lvl="1"/>
            <a:r>
              <a:rPr lang="en-US" dirty="0"/>
              <a:t>Automatic conversion of value of one data type to value of another data type</a:t>
            </a:r>
          </a:p>
          <a:p>
            <a:pPr lvl="1"/>
            <a:r>
              <a:rPr lang="en-US" dirty="0"/>
              <a:t>Allowed when no loss of data is possible</a:t>
            </a:r>
          </a:p>
          <a:p>
            <a:pPr lvl="2"/>
            <a:r>
              <a:rPr lang="en-US" dirty="0"/>
              <a:t>"Larger" types can implicitly take values of smaller "types"</a:t>
            </a:r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990601" y="5336818"/>
            <a:ext cx="7086600" cy="759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i;</a:t>
            </a:r>
          </a:p>
        </p:txBody>
      </p:sp>
    </p:spTree>
    <p:extLst>
      <p:ext uri="{BB962C8B-B14F-4D97-AF65-F5344CB8AC3E}">
        <p14:creationId xmlns:p14="http://schemas.microsoft.com/office/powerpoint/2010/main" val="271209805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.NET Framework?</a:t>
            </a:r>
            <a:endParaRPr lang="bg-BG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for execution of .NET programs</a:t>
            </a:r>
          </a:p>
          <a:p>
            <a:r>
              <a:rPr lang="en-US" dirty="0"/>
              <a:t>Powerful library of classes</a:t>
            </a:r>
          </a:p>
          <a:p>
            <a:r>
              <a:rPr lang="en-US" dirty="0"/>
              <a:t>Programming model</a:t>
            </a:r>
          </a:p>
          <a:p>
            <a:r>
              <a:rPr lang="en-US" dirty="0"/>
              <a:t>Common execution engine for many programming languages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Visual Basic .NET</a:t>
            </a:r>
          </a:p>
          <a:p>
            <a:pPr lvl="1"/>
            <a:r>
              <a:rPr lang="en-US" dirty="0"/>
              <a:t>Managed C++</a:t>
            </a:r>
          </a:p>
          <a:p>
            <a:pPr lvl="1"/>
            <a:r>
              <a:rPr lang="en-US" dirty="0"/>
              <a:t>... and many others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3073" name="Picture 1" descr="C:\Trash\ms.net-logo-blue.jpg"/>
          <p:cNvPicPr>
            <a:picLocks noChangeAspect="1" noChangeArrowheads="1"/>
          </p:cNvPicPr>
          <p:nvPr/>
        </p:nvPicPr>
        <p:blipFill>
          <a:blip r:embed="rId3" cstate="screen">
            <a:lum bright="1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4677383"/>
            <a:ext cx="3283350" cy="1598984"/>
          </a:xfrm>
          <a:prstGeom prst="roundRect">
            <a:avLst>
              <a:gd name="adj" fmla="val 3561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1838143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Type Conversion</a:t>
            </a:r>
          </a:p>
        </p:txBody>
      </p:sp>
      <p:sp>
        <p:nvSpPr>
          <p:cNvPr id="515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Explicit type conversion</a:t>
            </a:r>
          </a:p>
          <a:p>
            <a:pPr lvl="1"/>
            <a:r>
              <a:rPr lang="en-US" dirty="0"/>
              <a:t>Manual conversion of a value of one data type to a value of another data type</a:t>
            </a:r>
          </a:p>
          <a:p>
            <a:pPr lvl="1"/>
            <a:r>
              <a:rPr lang="en-US" dirty="0"/>
              <a:t>Allowed only explicitly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(type)</a:t>
            </a:r>
            <a:r>
              <a:rPr lang="en-US" dirty="0"/>
              <a:t> operator</a:t>
            </a:r>
          </a:p>
          <a:p>
            <a:pPr lvl="1"/>
            <a:r>
              <a:rPr lang="en-US" dirty="0"/>
              <a:t>Required when there is a possibility of loss of data or precision</a:t>
            </a:r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  <p:sp>
        <p:nvSpPr>
          <p:cNvPr id="515076" name="Rectangle 4"/>
          <p:cNvSpPr>
            <a:spLocks noChangeArrowheads="1"/>
          </p:cNvSpPr>
          <p:nvPr/>
        </p:nvSpPr>
        <p:spPr bwMode="auto">
          <a:xfrm>
            <a:off x="990601" y="5336818"/>
            <a:ext cx="7162800" cy="7591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5;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(int) l;</a:t>
            </a:r>
          </a:p>
        </p:txBody>
      </p:sp>
    </p:spTree>
    <p:extLst>
      <p:ext uri="{BB962C8B-B14F-4D97-AF65-F5344CB8AC3E}">
        <p14:creationId xmlns:p14="http://schemas.microsoft.com/office/powerpoint/2010/main" val="2187068059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Conversions – Example</a:t>
            </a:r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45000"/>
              </a:spcBef>
            </a:pPr>
            <a:r>
              <a:rPr lang="en-US" dirty="0"/>
              <a:t>Example of implicit and explicit conversions:</a:t>
            </a:r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endParaRPr lang="en-US" dirty="0"/>
          </a:p>
          <a:p>
            <a:pPr>
              <a:spcBef>
                <a:spcPct val="45000"/>
              </a:spcBef>
            </a:pPr>
            <a:r>
              <a:rPr lang="en-US" dirty="0"/>
              <a:t>Note: Explicit conversion may be used even if not required by the compiler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  <p:sp>
        <p:nvSpPr>
          <p:cNvPr id="516100" name="Rectangle 4"/>
          <p:cNvSpPr>
            <a:spLocks noChangeArrowheads="1"/>
          </p:cNvSpPr>
          <p:nvPr/>
        </p:nvSpPr>
        <p:spPr bwMode="auto">
          <a:xfrm>
            <a:off x="612775" y="1888470"/>
            <a:ext cx="7920038" cy="275973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 // Explicit conversion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maxHeight = heightInMeters; // Implicit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minHeight = (double) heightInMeters; // Explicit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actualHeight = (float) maxHeight; // Explicit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maxHeightFloat = maxHeight; // Compilation error!</a:t>
            </a:r>
          </a:p>
        </p:txBody>
      </p:sp>
    </p:spTree>
    <p:extLst>
      <p:ext uri="{BB962C8B-B14F-4D97-AF65-F5344CB8AC3E}">
        <p14:creationId xmlns:p14="http://schemas.microsoft.com/office/powerpoint/2010/main" val="3547176775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15240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Type Conversions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58888" y="2438400"/>
            <a:ext cx="6480175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7410" name="Picture 2" descr="http://www.highlandmapping.com/gis-consulting/images/data-funne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441348">
            <a:off x="3143270" y="2091907"/>
            <a:ext cx="2822522" cy="5241828"/>
          </a:xfrm>
          <a:prstGeom prst="roundRect">
            <a:avLst>
              <a:gd name="adj" fmla="val 1165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0698884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15240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Expressions</a:t>
            </a:r>
            <a:endParaRPr lang="bg-BG" dirty="0"/>
          </a:p>
        </p:txBody>
      </p:sp>
      <p:pic>
        <p:nvPicPr>
          <p:cNvPr id="15362" name="Picture 2" descr="http://www.bitrebels.com/wp-content/uploads/2009/10/mind-trainer-loo-roll_main-300x257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653421" y="2743201"/>
            <a:ext cx="5760958" cy="3190874"/>
          </a:xfrm>
          <a:prstGeom prst="roundRect">
            <a:avLst>
              <a:gd name="adj" fmla="val 13668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3589715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</a:t>
            </a:r>
            <a:endParaRPr lang="bg-BG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Expressions are sequences of operators, literals and variables that are evaluated to some value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Examples: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  <p:sp>
        <p:nvSpPr>
          <p:cNvPr id="528388" name="Rectangle 4"/>
          <p:cNvSpPr>
            <a:spLocks noChangeArrowheads="1"/>
          </p:cNvSpPr>
          <p:nvPr/>
        </p:nvSpPr>
        <p:spPr bwMode="auto">
          <a:xfrm>
            <a:off x="685801" y="3545919"/>
            <a:ext cx="7772400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r = (150-20) / 2 + 5; // r=70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Expression for calculation of circle area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surface = Math.PI * r * r;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Expression for calculation of circle perimeter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perimeter = 2 * Math.PI * r;</a:t>
            </a:r>
          </a:p>
        </p:txBody>
      </p:sp>
    </p:spTree>
    <p:extLst>
      <p:ext uri="{BB962C8B-B14F-4D97-AF65-F5344CB8AC3E}">
        <p14:creationId xmlns:p14="http://schemas.microsoft.com/office/powerpoint/2010/main" val="4212336222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(2)</a:t>
            </a:r>
            <a:endParaRPr lang="bg-BG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Expressions</a:t>
            </a:r>
            <a:r>
              <a:rPr lang="en-US" dirty="0"/>
              <a:t> have: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Type (integer, real, boolean, ...)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Value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Examples: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  <p:sp>
        <p:nvSpPr>
          <p:cNvPr id="525316" name="Rectangle 4"/>
          <p:cNvSpPr>
            <a:spLocks noChangeArrowheads="1"/>
          </p:cNvSpPr>
          <p:nvPr/>
        </p:nvSpPr>
        <p:spPr bwMode="auto">
          <a:xfrm>
            <a:off x="762000" y="4114800"/>
            <a:ext cx="75596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2 + 3; // a =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(a+3) * (a-4) + (2*a + 7) / 4;  // b = 12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 = (a &gt; b) || ((a == 0) &amp;&amp; (b == 0));</a:t>
            </a:r>
          </a:p>
        </p:txBody>
      </p:sp>
      <p:sp>
        <p:nvSpPr>
          <p:cNvPr id="525317" name="AutoShape 5"/>
          <p:cNvSpPr>
            <a:spLocks noChangeArrowheads="1"/>
          </p:cNvSpPr>
          <p:nvPr/>
        </p:nvSpPr>
        <p:spPr bwMode="auto">
          <a:xfrm>
            <a:off x="2667000" y="2438400"/>
            <a:ext cx="3200400" cy="1379101"/>
          </a:xfrm>
          <a:prstGeom prst="wedgeRoundRectCallout">
            <a:avLst>
              <a:gd name="adj1" fmla="val -56656"/>
              <a:gd name="adj2" fmla="val 78862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Expression of type 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. Calculated at compile time.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525318" name="AutoShape 6"/>
          <p:cNvSpPr>
            <a:spLocks noChangeArrowheads="1"/>
          </p:cNvSpPr>
          <p:nvPr/>
        </p:nvSpPr>
        <p:spPr bwMode="auto">
          <a:xfrm>
            <a:off x="6400800" y="1828800"/>
            <a:ext cx="2209800" cy="1804749"/>
          </a:xfrm>
          <a:prstGeom prst="wedgeRoundRectCallout">
            <a:avLst>
              <a:gd name="adj1" fmla="val -95304"/>
              <a:gd name="adj2" fmla="val 967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Expression of type 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. Calculated at runtime.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525319" name="AutoShape 7"/>
          <p:cNvSpPr>
            <a:spLocks noChangeArrowheads="1"/>
          </p:cNvSpPr>
          <p:nvPr/>
        </p:nvSpPr>
        <p:spPr bwMode="auto">
          <a:xfrm>
            <a:off x="1309914" y="5519058"/>
            <a:ext cx="4114800" cy="953453"/>
          </a:xfrm>
          <a:prstGeom prst="wedgeRoundRectCallout">
            <a:avLst>
              <a:gd name="adj1" fmla="val -1761"/>
              <a:gd name="adj2" fmla="val -9619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Expression of type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. Calculated at runtime.</a:t>
            </a:r>
          </a:p>
        </p:txBody>
      </p:sp>
    </p:spTree>
    <p:extLst>
      <p:ext uri="{BB962C8B-B14F-4D97-AF65-F5344CB8AC3E}">
        <p14:creationId xmlns:p14="http://schemas.microsoft.com/office/powerpoint/2010/main" val="2069811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17" grpId="0" animBg="1"/>
      <p:bldP spid="525318" grpId="0" animBg="1"/>
      <p:bldP spid="52531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42545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Expressions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58888" y="5264749"/>
            <a:ext cx="6480175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11266" name="Picture 2" descr="http://www.marlow.k12.ok.us/elementary/5th/berryman/math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21406825">
            <a:off x="3877780" y="791405"/>
            <a:ext cx="4149106" cy="2904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87290777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 discussed the operators in C#: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Arithmetic, logical, bitwise, comparison, assignment and others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Bitwise calculations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Operator precedence </a:t>
            </a:r>
          </a:p>
          <a:p>
            <a:pPr>
              <a:lnSpc>
                <a:spcPct val="100000"/>
              </a:lnSpc>
            </a:pPr>
            <a:r>
              <a:rPr lang="en-US" dirty="0"/>
              <a:t>We learned when to use implicit and explicit type conversions</a:t>
            </a:r>
          </a:p>
          <a:p>
            <a:pPr>
              <a:lnSpc>
                <a:spcPct val="100000"/>
              </a:lnSpc>
            </a:pPr>
            <a:r>
              <a:rPr lang="en-US" dirty="0"/>
              <a:t>We learned how to use expressions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258647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en-US" dirty="0"/>
              <a:t>Boolean algebra (logic)</a:t>
            </a:r>
          </a:p>
          <a:p>
            <a:pPr lvl="1">
              <a:lnSpc>
                <a:spcPts val="3500"/>
              </a:lnSpc>
            </a:pPr>
            <a:r>
              <a:rPr lang="en-US" dirty="0">
                <a:hlinkClick r:id="rId2"/>
              </a:rPr>
              <a:t>http://en.wikipedia.org/wiki/Boolean_algebra_%28logic%29</a:t>
            </a:r>
            <a:endParaRPr lang="en-US" dirty="0"/>
          </a:p>
          <a:p>
            <a:pPr>
              <a:lnSpc>
                <a:spcPts val="3500"/>
              </a:lnSpc>
            </a:pPr>
            <a:r>
              <a:rPr lang="en-US" dirty="0"/>
              <a:t>Bitwise mask</a:t>
            </a:r>
          </a:p>
          <a:p>
            <a:pPr lvl="1">
              <a:lnSpc>
                <a:spcPts val="3500"/>
              </a:lnSpc>
            </a:pPr>
            <a:r>
              <a:rPr lang="en-US" dirty="0">
                <a:hlinkClick r:id="rId3"/>
              </a:rPr>
              <a:t>http://en.wikipedia.org/wiki/Mask_%28computing%29</a:t>
            </a:r>
            <a:endParaRPr lang="en-US" dirty="0"/>
          </a:p>
          <a:p>
            <a:pPr>
              <a:lnSpc>
                <a:spcPts val="3500"/>
              </a:lnSpc>
            </a:pPr>
            <a:r>
              <a:rPr lang="en-US" dirty="0"/>
              <a:t>Bitwise operation</a:t>
            </a:r>
          </a:p>
          <a:p>
            <a:pPr lvl="1">
              <a:lnSpc>
                <a:spcPts val="3500"/>
              </a:lnSpc>
            </a:pPr>
            <a:r>
              <a:rPr lang="en-US" dirty="0">
                <a:hlinkClick r:id="rId4"/>
              </a:rPr>
              <a:t>http://en.wikipedia.org/wiki/Bitwise_operation</a:t>
            </a:r>
            <a:endParaRPr lang="en-US" dirty="0"/>
          </a:p>
          <a:p>
            <a:pPr>
              <a:lnSpc>
                <a:spcPts val="3500"/>
              </a:lnSpc>
            </a:pPr>
            <a:r>
              <a:rPr lang="en-US" dirty="0"/>
              <a:t>Bit Twiddling Hacks </a:t>
            </a:r>
          </a:p>
          <a:p>
            <a:pPr lvl="1">
              <a:lnSpc>
                <a:spcPts val="3500"/>
              </a:lnSpc>
            </a:pPr>
            <a:r>
              <a:rPr lang="en-US" dirty="0">
                <a:hlinkClick r:id="rId5"/>
              </a:rPr>
              <a:t>graphics.stanford.edu/~seander/bithacks.html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43312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and Expressions</a:t>
            </a:r>
          </a:p>
        </p:txBody>
      </p:sp>
      <p:pic>
        <p:nvPicPr>
          <p:cNvPr id="76802" name="Picture 2" descr="http://greateracadianaregion.net/edu/Portals/0/images/cct/Question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5614083">
            <a:off x="4779909" y="3803845"/>
            <a:ext cx="1872258" cy="2891008"/>
          </a:xfrm>
          <a:prstGeom prst="roundRect">
            <a:avLst>
              <a:gd name="adj" fmla="val 9879"/>
            </a:avLst>
          </a:prstGeom>
          <a:noFill/>
        </p:spPr>
      </p:pic>
      <p:sp>
        <p:nvSpPr>
          <p:cNvPr id="4" name="TextBox 5"/>
          <p:cNvSpPr txBox="1"/>
          <p:nvPr/>
        </p:nvSpPr>
        <p:spPr>
          <a:xfrm>
            <a:off x="6158093" y="6400800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hlinkClick r:id="rId3"/>
              </a:rPr>
              <a:t>http://academy.telerik.com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54335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blocks of .NET Framework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57200" y="2133600"/>
            <a:ext cx="7162800" cy="4267200"/>
            <a:chOff x="457200" y="1962150"/>
            <a:chExt cx="7605208" cy="4438650"/>
          </a:xfrm>
        </p:grpSpPr>
        <p:sp>
          <p:nvSpPr>
            <p:cNvPr id="9" name="Rectangle 2"/>
            <p:cNvSpPr>
              <a:spLocks noChangeArrowheads="1"/>
            </p:cNvSpPr>
            <p:nvPr/>
          </p:nvSpPr>
          <p:spPr bwMode="auto">
            <a:xfrm>
              <a:off x="457200" y="5832475"/>
              <a:ext cx="7594600" cy="568325"/>
            </a:xfrm>
            <a:prstGeom prst="rect">
              <a:avLst/>
            </a:prstGeom>
            <a:solidFill>
              <a:srgbClr val="808080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808080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Operating System (OS)</a:t>
              </a:r>
            </a:p>
          </p:txBody>
        </p:sp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457200" y="5200650"/>
              <a:ext cx="7594600" cy="568325"/>
            </a:xfrm>
            <a:prstGeom prst="rect">
              <a:avLst/>
            </a:prstGeom>
            <a:solidFill>
              <a:schemeClr val="hlink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hlink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Common Language Runtime (CLR)</a:t>
              </a:r>
            </a:p>
          </p:txBody>
        </p:sp>
        <p:sp>
          <p:nvSpPr>
            <p:cNvPr id="11" name="Rectangle 4"/>
            <p:cNvSpPr>
              <a:spLocks noChangeArrowheads="1"/>
            </p:cNvSpPr>
            <p:nvPr/>
          </p:nvSpPr>
          <p:spPr bwMode="auto">
            <a:xfrm>
              <a:off x="457200" y="4632325"/>
              <a:ext cx="7594600" cy="504825"/>
            </a:xfrm>
            <a:prstGeom prst="rect">
              <a:avLst/>
            </a:prstGeom>
            <a:solidFill>
              <a:schemeClr val="accent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Base Class Library (BCL)</a:t>
              </a:r>
            </a:p>
          </p:txBody>
        </p:sp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57200" y="4064000"/>
              <a:ext cx="7594600" cy="50482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6">
                  <a:lumMod val="60000"/>
                  <a:lumOff val="40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ADO.NET, EF, LINQ and XML (Data Tier)</a:t>
              </a:r>
            </a:p>
          </p:txBody>
        </p:sp>
        <p:sp>
          <p:nvSpPr>
            <p:cNvPr id="13" name="Rectangle 5"/>
            <p:cNvSpPr>
              <a:spLocks noChangeArrowheads="1"/>
            </p:cNvSpPr>
            <p:nvPr/>
          </p:nvSpPr>
          <p:spPr bwMode="auto">
            <a:xfrm>
              <a:off x="467808" y="3495152"/>
              <a:ext cx="7594600" cy="504825"/>
            </a:xfrm>
            <a:prstGeom prst="rect">
              <a:avLst/>
            </a:prstGeom>
            <a:solidFill>
              <a:srgbClr val="FF99FF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FF69FF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WCF and WWF (Communication and Workflow Tier)</a:t>
              </a:r>
            </a:p>
          </p:txBody>
        </p:sp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461944" y="2534714"/>
              <a:ext cx="3094056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ASP.NET</a:t>
              </a:r>
            </a:p>
            <a:p>
              <a:pPr algn="ctr">
                <a:lnSpc>
                  <a:spcPts val="2200"/>
                </a:lnSpc>
              </a:pPr>
              <a: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Forms, MVC,</a:t>
              </a:r>
              <a:b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1800" b="1" i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Web API, </a:t>
              </a:r>
              <a:r>
                <a:rPr lang="en-US" sz="1800" b="1" i="1" noProof="1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SignalR</a:t>
              </a:r>
            </a:p>
          </p:txBody>
        </p:sp>
        <p:sp>
          <p:nvSpPr>
            <p:cNvPr id="15" name="Rectangle 7"/>
            <p:cNvSpPr>
              <a:spLocks noChangeArrowheads="1"/>
            </p:cNvSpPr>
            <p:nvPr/>
          </p:nvSpPr>
          <p:spPr bwMode="auto">
            <a:xfrm>
              <a:off x="3632200" y="2531016"/>
              <a:ext cx="14478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Windows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Forms</a:t>
              </a:r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5156200" y="2531016"/>
              <a:ext cx="13335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WPF / </a:t>
              </a:r>
              <a:b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XAML</a:t>
              </a: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6565900" y="2531016"/>
              <a:ext cx="1485900" cy="884238"/>
            </a:xfrm>
            <a:prstGeom prst="rect">
              <a:avLst/>
            </a:prstGeom>
            <a:solidFill>
              <a:srgbClr val="F8C15E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chemeClr val="accent4">
                  <a:lumMod val="75000"/>
                </a:schemeClr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400" b="1" noProof="1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WinJS</a:t>
              </a: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/</a:t>
              </a:r>
              <a:b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sz="24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Win8</a:t>
              </a: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458283" y="1981200"/>
              <a:ext cx="64452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1147744" y="1981200"/>
              <a:ext cx="650875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C++</a:t>
              </a: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1849456" y="1981200"/>
              <a:ext cx="1106992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VB.NET</a:t>
              </a: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2998264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J#</a:t>
              </a:r>
            </a:p>
          </p:txBody>
        </p:sp>
        <p:sp>
          <p:nvSpPr>
            <p:cNvPr id="22" name="Rectangle 13"/>
            <p:cNvSpPr>
              <a:spLocks noChangeArrowheads="1"/>
            </p:cNvSpPr>
            <p:nvPr/>
          </p:nvSpPr>
          <p:spPr bwMode="auto">
            <a:xfrm>
              <a:off x="3735947" y="1981200"/>
              <a:ext cx="68421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F#</a:t>
              </a:r>
            </a:p>
          </p:txBody>
        </p:sp>
        <p:sp>
          <p:nvSpPr>
            <p:cNvPr id="23" name="Rectangle 13"/>
            <p:cNvSpPr>
              <a:spLocks noChangeArrowheads="1"/>
            </p:cNvSpPr>
            <p:nvPr/>
          </p:nvSpPr>
          <p:spPr bwMode="auto">
            <a:xfrm>
              <a:off x="4471987" y="1981200"/>
              <a:ext cx="93291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PHP</a:t>
              </a:r>
            </a:p>
          </p:txBody>
        </p:sp>
        <p:sp>
          <p:nvSpPr>
            <p:cNvPr id="24" name="Rectangle 14"/>
            <p:cNvSpPr>
              <a:spLocks noChangeArrowheads="1"/>
            </p:cNvSpPr>
            <p:nvPr/>
          </p:nvSpPr>
          <p:spPr bwMode="auto">
            <a:xfrm>
              <a:off x="5463110" y="1981200"/>
              <a:ext cx="785848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Perl</a:t>
              </a: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6299200" y="1970088"/>
              <a:ext cx="914400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Delphi</a:t>
              </a: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7259637" y="1962150"/>
              <a:ext cx="792163" cy="504825"/>
            </a:xfrm>
            <a:prstGeom prst="rect">
              <a:avLst/>
            </a:prstGeom>
            <a:solidFill>
              <a:srgbClr val="5A99D2"/>
            </a:solidFill>
            <a:ln w="12700">
              <a:miter lim="800000"/>
              <a:headEnd type="none" w="sm" len="sm"/>
              <a:tailEnd type="none" w="sm" len="sm"/>
            </a:ln>
            <a:effectLst/>
            <a:scene3d>
              <a:camera prst="legacyObliqueTopRight"/>
              <a:lightRig rig="legacyFlat3" dir="b"/>
            </a:scene3d>
            <a:sp3d extrusionH="582600" prstMaterial="legacyMatte">
              <a:bevelT w="13500" h="13500" prst="angle"/>
              <a:bevelB w="13500" h="13500" prst="angle"/>
              <a:extrusionClr>
                <a:srgbClr val="5A99D2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200" b="1" dirty="0">
                  <a:solidFill>
                    <a:schemeClr val="tx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…</a:t>
              </a:r>
            </a:p>
          </p:txBody>
        </p:sp>
      </p:grpSp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.NET Framework</a:t>
            </a:r>
            <a:endParaRPr lang="bg-BG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56725" name="AutoShape 21"/>
          <p:cNvSpPr>
            <a:spLocks/>
          </p:cNvSpPr>
          <p:nvPr/>
        </p:nvSpPr>
        <p:spPr bwMode="auto">
          <a:xfrm>
            <a:off x="7830498" y="2466754"/>
            <a:ext cx="345939" cy="2509284"/>
          </a:xfrm>
          <a:prstGeom prst="rightBrace">
            <a:avLst>
              <a:gd name="adj1" fmla="val 3633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6" name="Text Box 22"/>
          <p:cNvSpPr txBox="1">
            <a:spLocks noChangeArrowheads="1"/>
          </p:cNvSpPr>
          <p:nvPr/>
        </p:nvSpPr>
        <p:spPr bwMode="auto">
          <a:xfrm>
            <a:off x="8185204" y="3439633"/>
            <a:ext cx="841838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FCL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56727" name="AutoShape 23"/>
          <p:cNvSpPr>
            <a:spLocks/>
          </p:cNvSpPr>
          <p:nvPr/>
        </p:nvSpPr>
        <p:spPr bwMode="auto">
          <a:xfrm>
            <a:off x="7827334" y="5018568"/>
            <a:ext cx="304800" cy="574158"/>
          </a:xfrm>
          <a:prstGeom prst="rightBrace">
            <a:avLst>
              <a:gd name="adj1" fmla="val 14280"/>
              <a:gd name="adj2" fmla="val 50000"/>
            </a:avLst>
          </a:prstGeom>
          <a:noFill/>
          <a:ln w="31750">
            <a:solidFill>
              <a:schemeClr val="accent5">
                <a:lumMod val="20000"/>
                <a:lumOff val="80000"/>
              </a:schemeClr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56728" name="Text Box 24"/>
          <p:cNvSpPr txBox="1">
            <a:spLocks noChangeArrowheads="1"/>
          </p:cNvSpPr>
          <p:nvPr/>
        </p:nvSpPr>
        <p:spPr bwMode="auto">
          <a:xfrm>
            <a:off x="8163385" y="5025486"/>
            <a:ext cx="904415" cy="579646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CLR</a:t>
            </a:r>
            <a:endParaRPr lang="bg-BG" sz="28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3334000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Free Trainings @ Telerik Academy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Fundamentals of C# Programming</a:t>
            </a:r>
            <a:br>
              <a:rPr lang="en-US" dirty="0"/>
            </a:br>
            <a:r>
              <a:rPr lang="en-US" dirty="0"/>
              <a:t>Track of Courses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 tooltip="&quot;Web Design with HTML 5, CSS 3 and JavaScript&quot; course @ Telerik Academy"/>
              </a:rPr>
              <a:t>csharpfundamentals.telerik.com 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3" tooltip="Telerik Software Academy - Free Programming Courses"/>
              </a:rPr>
              <a:t>academy.telerik.com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4" tooltip="Telerik Softyware Academy @ Facebook"/>
              </a:rPr>
              <a:t>facebook.com/TelerikAcademy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Learning System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5"/>
              </a:rPr>
              <a:t>telerikacademy.com</a:t>
            </a:r>
            <a:endParaRPr lang="en-US" noProof="1"/>
          </a:p>
        </p:txBody>
      </p:sp>
      <p:pic>
        <p:nvPicPr>
          <p:cNvPr id="5" name="Picture 5">
            <a:hlinkClick r:id="rId6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49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41" y="2969616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9" tooltip="Telerik Academy @ Facebook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00" y="4228275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hlinkClick r:id="rId2" tooltip="C# Fundamentals course"/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79" y="1066800"/>
            <a:ext cx="1581975" cy="158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64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Console Input / Output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Reading and Writing to the Console</a:t>
            </a:r>
          </a:p>
        </p:txBody>
      </p:sp>
      <p:pic>
        <p:nvPicPr>
          <p:cNvPr id="47107" name="Picture 3" descr="http://www.hbachicago.com/freedomweb/graphics/FUSIONTP/interactive/sidebar_inte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117" y="4664525"/>
            <a:ext cx="2953189" cy="1566998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6" y="1066800"/>
            <a:ext cx="1229038" cy="1215930"/>
          </a:xfrm>
          <a:prstGeom prst="roundRect">
            <a:avLst>
              <a:gd name="adj" fmla="val 12738"/>
            </a:avLst>
          </a:prstGeom>
          <a:noFill/>
          <a:ln>
            <a:noFill/>
          </a:ln>
          <a:effectLst>
            <a:glow rad="101600">
              <a:schemeClr val="tx1">
                <a:lumMod val="75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89" y="4704360"/>
            <a:ext cx="1524000" cy="1511774"/>
          </a:xfrm>
          <a:prstGeom prst="roundRect">
            <a:avLst>
              <a:gd name="adj" fmla="val 12738"/>
            </a:avLst>
          </a:prstGeom>
          <a:noFill/>
          <a:ln>
            <a:noFill/>
          </a:ln>
          <a:effectLst>
            <a:glow rad="101600">
              <a:schemeClr val="tx1">
                <a:lumMod val="75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76" y="3124200"/>
            <a:ext cx="1809124" cy="1785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2073">
            <a:off x="6028421" y="450952"/>
            <a:ext cx="2274978" cy="1974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4"/>
          <a:stretch/>
        </p:blipFill>
        <p:spPr bwMode="auto">
          <a:xfrm>
            <a:off x="2057399" y="1066800"/>
            <a:ext cx="3509383" cy="1063097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Placeholder 6"/>
          <p:cNvSpPr>
            <a:spLocks noGrp="1"/>
          </p:cNvSpPr>
          <p:nvPr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5" name="Text Placeholder 7"/>
          <p:cNvSpPr>
            <a:spLocks noGrp="1"/>
          </p:cNvSpPr>
          <p:nvPr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http://academy.telerik.com</a:t>
            </a:r>
            <a:r>
              <a:rPr lang="en-US" dirty="0"/>
              <a:t> </a:t>
            </a:r>
          </a:p>
        </p:txBody>
      </p:sp>
      <p:sp>
        <p:nvSpPr>
          <p:cNvPr id="16" name="Text Placeholder 13"/>
          <p:cNvSpPr>
            <a:spLocks noGrp="1"/>
          </p:cNvSpPr>
          <p:nvPr/>
        </p:nvSpPr>
        <p:spPr>
          <a:xfrm>
            <a:off x="429087" y="5352025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Fundamentals – Part 1</a:t>
            </a:r>
          </a:p>
        </p:txBody>
      </p:sp>
    </p:spTree>
    <p:extLst>
      <p:ext uri="{BB962C8B-B14F-4D97-AF65-F5344CB8AC3E}">
        <p14:creationId xmlns:p14="http://schemas.microsoft.com/office/powerpoint/2010/main" val="28491847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to the Console</a:t>
            </a:r>
          </a:p>
          <a:p>
            <a:pPr marL="982663" lvl="1" indent="-352425">
              <a:lnSpc>
                <a:spcPct val="100000"/>
              </a:lnSpc>
            </a:pPr>
            <a:r>
              <a:rPr lang="en-US" dirty="0"/>
              <a:t>Printing Strings and Numbers </a:t>
            </a:r>
          </a:p>
          <a:p>
            <a:pPr>
              <a:lnSpc>
                <a:spcPct val="100000"/>
              </a:lnSpc>
            </a:pPr>
            <a:r>
              <a:rPr lang="en-US" dirty="0"/>
              <a:t>Reading from the Console</a:t>
            </a:r>
          </a:p>
          <a:p>
            <a:pPr marL="982663" lvl="1" indent="-352425">
              <a:lnSpc>
                <a:spcPct val="100000"/>
              </a:lnSpc>
            </a:pPr>
            <a:r>
              <a:rPr lang="en-US" dirty="0"/>
              <a:t>Reading Characters</a:t>
            </a:r>
          </a:p>
          <a:p>
            <a:pPr marL="982663" lvl="1" indent="-352425">
              <a:lnSpc>
                <a:spcPct val="100000"/>
              </a:lnSpc>
            </a:pPr>
            <a:r>
              <a:rPr lang="en-US" dirty="0"/>
              <a:t>Reading Strings</a:t>
            </a:r>
          </a:p>
          <a:p>
            <a:pPr marL="982663" lvl="1" indent="-352425">
              <a:lnSpc>
                <a:spcPct val="100000"/>
              </a:lnSpc>
            </a:pPr>
            <a:r>
              <a:rPr lang="en-US" dirty="0"/>
              <a:t>Parsing Strings to Numeral Types</a:t>
            </a:r>
          </a:p>
          <a:p>
            <a:pPr marL="982663" lvl="1" indent="-352425">
              <a:lnSpc>
                <a:spcPct val="100000"/>
              </a:lnSpc>
            </a:pPr>
            <a:r>
              <a:rPr lang="en-US" dirty="0"/>
              <a:t>Reading Numeral Types</a:t>
            </a:r>
          </a:p>
          <a:p>
            <a:pPr>
              <a:lnSpc>
                <a:spcPct val="100000"/>
              </a:lnSpc>
            </a:pPr>
            <a:r>
              <a:rPr lang="en-US" dirty="0"/>
              <a:t>Various Examples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  <p:pic>
        <p:nvPicPr>
          <p:cNvPr id="46082" name="Picture 2" descr="http://ronblogs.com/book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1" y="1295400"/>
            <a:ext cx="1934986" cy="2133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930162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43434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5308600"/>
            <a:ext cx="8382000" cy="47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Printing Strings, Numeral Types and Expressions</a:t>
            </a:r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4"/>
          <a:stretch/>
        </p:blipFill>
        <p:spPr bwMode="auto">
          <a:xfrm>
            <a:off x="1600200" y="1905000"/>
            <a:ext cx="5785497" cy="17526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773648"/>
      </p:ext>
    </p:extLst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Console is used to display information in a text window</a:t>
            </a:r>
          </a:p>
          <a:p>
            <a:pPr>
              <a:lnSpc>
                <a:spcPct val="100000"/>
              </a:lnSpc>
            </a:pPr>
            <a:r>
              <a:rPr lang="en-US" dirty="0"/>
              <a:t>Can display different values: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Numeral types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primitive</a:t>
            </a:r>
            <a:r>
              <a:rPr lang="bg-BG" dirty="0"/>
              <a:t> </a:t>
            </a:r>
            <a:r>
              <a:rPr lang="en-US" dirty="0"/>
              <a:t>data</a:t>
            </a:r>
            <a:r>
              <a:rPr lang="bg-BG" dirty="0"/>
              <a:t> </a:t>
            </a:r>
            <a:r>
              <a:rPr lang="en-US" dirty="0"/>
              <a:t>types</a:t>
            </a:r>
          </a:p>
          <a:p>
            <a:pPr>
              <a:lnSpc>
                <a:spcPct val="100000"/>
              </a:lnSpc>
            </a:pPr>
            <a:r>
              <a:rPr lang="en-US" dirty="0"/>
              <a:t>To print to the console use the class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  <a:r>
              <a:rPr lang="en-US" dirty="0"/>
              <a:t> (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System.Console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164</a:t>
            </a:fld>
            <a:endParaRPr lang="en-US" dirty="0"/>
          </a:p>
        </p:txBody>
      </p:sp>
      <p:pic>
        <p:nvPicPr>
          <p:cNvPr id="41986" name="Picture 2" descr="http://www.print.org.nz/images/colourprintingswa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8281" y="2790825"/>
            <a:ext cx="2326119" cy="15525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91423339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The Console Class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Provides methods for console input and output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dirty="0"/>
              <a:t> – reads a single character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162050" lvl="2" indent="-412750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ReadKey(…)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– reads a combination of keys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ReadLine(…)</a:t>
            </a:r>
            <a:r>
              <a:rPr lang="en-US" dirty="0"/>
              <a:t> – reads a single line of characters</a:t>
            </a:r>
            <a:endParaRPr lang="en-US" noProof="1"/>
          </a:p>
          <a:p>
            <a:pPr lvl="1">
              <a:lnSpc>
                <a:spcPct val="100000"/>
              </a:lnSpc>
            </a:pPr>
            <a:r>
              <a:rPr lang="en-US" dirty="0"/>
              <a:t>Output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dirty="0"/>
              <a:t> – prints the specified </a:t>
            </a:r>
            <a:br>
              <a:rPr lang="en-US" dirty="0"/>
            </a:br>
            <a:r>
              <a:rPr lang="en-US" dirty="0"/>
              <a:t>argument on the console</a:t>
            </a:r>
          </a:p>
          <a:p>
            <a:pPr marL="1162050" lvl="2" indent="-412750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WriteLine(…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dirty="0"/>
              <a:t> – prints specified data to the console and moves to the next line</a:t>
            </a:r>
            <a:endParaRPr lang="en-US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10822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Console.Write(…)</a:t>
            </a:r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250825" y="2789238"/>
            <a:ext cx="8496300" cy="10096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Printing more than one variable using a formatting string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684213" y="1601788"/>
            <a:ext cx="7775575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Console.Write(a); // 15</a:t>
            </a:r>
          </a:p>
        </p:txBody>
      </p:sp>
      <p:sp>
        <p:nvSpPr>
          <p:cNvPr id="438280" name="Rectangle 8"/>
          <p:cNvSpPr>
            <a:spLocks noChangeArrowheads="1"/>
          </p:cNvSpPr>
          <p:nvPr/>
        </p:nvSpPr>
        <p:spPr bwMode="auto">
          <a:xfrm>
            <a:off x="250825" y="990600"/>
            <a:ext cx="8496300" cy="503238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Printing an integer variable</a:t>
            </a:r>
          </a:p>
        </p:txBody>
      </p:sp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684213" y="3953609"/>
            <a:ext cx="7775575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15.5;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14;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+ {1} = {2}", a, b, a + 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15.5 + 14 = 29.5</a:t>
            </a:r>
          </a:p>
        </p:txBody>
      </p:sp>
      <p:sp>
        <p:nvSpPr>
          <p:cNvPr id="438282" name="Rectangle 10"/>
          <p:cNvSpPr>
            <a:spLocks noChangeArrowheads="1"/>
          </p:cNvSpPr>
          <p:nvPr/>
        </p:nvSpPr>
        <p:spPr bwMode="auto">
          <a:xfrm>
            <a:off x="250825" y="5753100"/>
            <a:ext cx="8496300" cy="669925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Next print operation will start from the same line</a:t>
            </a:r>
          </a:p>
        </p:txBody>
      </p:sp>
    </p:spTree>
    <p:extLst>
      <p:ext uri="{BB962C8B-B14F-4D97-AF65-F5344CB8AC3E}">
        <p14:creationId xmlns:p14="http://schemas.microsoft.com/office/powerpoint/2010/main" val="2919494788"/>
      </p:ext>
    </p:extLst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Console.WriteLine(…)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167</a:t>
            </a:fld>
            <a:endParaRPr lang="en-US" dirty="0"/>
          </a:p>
        </p:txBody>
      </p:sp>
      <p:sp>
        <p:nvSpPr>
          <p:cNvPr id="439306" name="Rectangle 10"/>
          <p:cNvSpPr>
            <a:spLocks noChangeArrowheads="1"/>
          </p:cNvSpPr>
          <p:nvPr/>
        </p:nvSpPr>
        <p:spPr bwMode="auto">
          <a:xfrm>
            <a:off x="250825" y="2833688"/>
            <a:ext cx="8496300" cy="1150937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Printing more than one variable using a formatting string</a:t>
            </a:r>
          </a:p>
        </p:txBody>
      </p:sp>
      <p:sp>
        <p:nvSpPr>
          <p:cNvPr id="439307" name="Rectangle 11"/>
          <p:cNvSpPr>
            <a:spLocks noChangeArrowheads="1"/>
          </p:cNvSpPr>
          <p:nvPr/>
        </p:nvSpPr>
        <p:spPr bwMode="auto">
          <a:xfrm>
            <a:off x="612775" y="1673562"/>
            <a:ext cx="7920038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"Hello C#!";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Console.WriteLine(str);</a:t>
            </a:r>
          </a:p>
        </p:txBody>
      </p:sp>
      <p:sp>
        <p:nvSpPr>
          <p:cNvPr id="439308" name="Rectangle 12"/>
          <p:cNvSpPr>
            <a:spLocks noChangeArrowheads="1"/>
          </p:cNvSpPr>
          <p:nvPr/>
        </p:nvSpPr>
        <p:spPr bwMode="auto">
          <a:xfrm>
            <a:off x="250825" y="990600"/>
            <a:ext cx="8496300" cy="647700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Printing a string variable</a:t>
            </a:r>
          </a:p>
        </p:txBody>
      </p:sp>
      <p:sp>
        <p:nvSpPr>
          <p:cNvPr id="439309" name="Rectangle 13"/>
          <p:cNvSpPr>
            <a:spLocks noChangeArrowheads="1"/>
          </p:cNvSpPr>
          <p:nvPr/>
        </p:nvSpPr>
        <p:spPr bwMode="auto">
          <a:xfrm>
            <a:off x="612775" y="3984625"/>
            <a:ext cx="7920038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name = "Marry";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year = 1987;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was born in {1}.", name, year);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Marry was born in 1987.</a:t>
            </a:r>
          </a:p>
        </p:txBody>
      </p:sp>
      <p:sp>
        <p:nvSpPr>
          <p:cNvPr id="439310" name="Rectangle 14"/>
          <p:cNvSpPr>
            <a:spLocks noChangeArrowheads="1"/>
          </p:cNvSpPr>
          <p:nvPr/>
        </p:nvSpPr>
        <p:spPr bwMode="auto">
          <a:xfrm>
            <a:off x="250825" y="5737225"/>
            <a:ext cx="8496300" cy="669925"/>
          </a:xfrm>
          <a:prstGeom prst="rect">
            <a:avLst/>
          </a:prstGeom>
        </p:spPr>
        <p:txBody>
          <a:bodyPr/>
          <a:lstStyle/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Next printing will start from the new line</a:t>
            </a:r>
          </a:p>
        </p:txBody>
      </p:sp>
    </p:spTree>
    <p:extLst>
      <p:ext uri="{BB962C8B-B14F-4D97-AF65-F5344CB8AC3E}">
        <p14:creationId xmlns:p14="http://schemas.microsoft.com/office/powerpoint/2010/main" val="3647726582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Printing to the Console – Example</a:t>
            </a:r>
            <a:endParaRPr lang="bg-BG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671514" y="1219200"/>
            <a:ext cx="778668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name = "Peter";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age = 18;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string town = "Sofia";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is {1} years old from {2}.",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name, age, town);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Result: Peter is 18 years old from Sofia.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Console.Write("This is on the same line!");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Console.WriteLine("Next sentence will be"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 on a new line.");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Console.WriteLine("Bye, bye, {0} from {1}.",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name, town);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230878039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dirty="0"/>
              <a:t>index[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/>
              <a:t>alignment][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/>
              <a:t>formatString]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</a:t>
            </a:r>
          </a:p>
          <a:p>
            <a:pPr lvl="1">
              <a:lnSpc>
                <a:spcPts val="3600"/>
              </a:lnSpc>
            </a:pPr>
            <a:r>
              <a:rPr lang="en-US" dirty="0"/>
              <a:t>The zero-based index of the argument whose string representation is to be included at this position in the string</a:t>
            </a:r>
          </a:p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alignment</a:t>
            </a:r>
          </a:p>
          <a:p>
            <a:pPr lvl="1">
              <a:lnSpc>
                <a:spcPts val="3600"/>
              </a:lnSpc>
            </a:pPr>
            <a:r>
              <a:rPr lang="en-US" dirty="0"/>
              <a:t>A signed integer that indicates the total length of the field into which the argument is inserted</a:t>
            </a:r>
          </a:p>
          <a:p>
            <a:pPr lvl="2">
              <a:lnSpc>
                <a:spcPts val="3600"/>
              </a:lnSpc>
            </a:pPr>
            <a:r>
              <a:rPr lang="en-US" dirty="0"/>
              <a:t>a positive integer – right-aligned</a:t>
            </a:r>
          </a:p>
          <a:p>
            <a:pPr lvl="2">
              <a:lnSpc>
                <a:spcPts val="3600"/>
              </a:lnSpc>
            </a:pPr>
            <a:r>
              <a:rPr lang="en-US" dirty="0"/>
              <a:t>a negative integer – left-aligned</a:t>
            </a:r>
          </a:p>
        </p:txBody>
      </p:sp>
    </p:spTree>
    <p:extLst>
      <p:ext uri="{BB962C8B-B14F-4D97-AF65-F5344CB8AC3E}">
        <p14:creationId xmlns:p14="http://schemas.microsoft.com/office/powerpoint/2010/main" val="2637168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400" y="152400"/>
            <a:ext cx="7239000" cy="914400"/>
          </a:xfrm>
        </p:spPr>
        <p:txBody>
          <a:bodyPr/>
          <a:lstStyle/>
          <a:p>
            <a:r>
              <a:rPr lang="en-US" sz="3600" dirty="0"/>
              <a:t>CLR – The Heart of .NET Framework</a:t>
            </a:r>
          </a:p>
        </p:txBody>
      </p:sp>
      <p:sp>
        <p:nvSpPr>
          <p:cNvPr id="48537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sz="3400" dirty="0"/>
              <a:t>Common Language Runtime (CLR)</a:t>
            </a:r>
          </a:p>
          <a:p>
            <a:pPr lvl="1"/>
            <a:r>
              <a:rPr lang="en-US" dirty="0"/>
              <a:t>Managed execution environment</a:t>
            </a:r>
          </a:p>
          <a:p>
            <a:pPr lvl="2"/>
            <a:r>
              <a:rPr lang="en-US" dirty="0"/>
              <a:t>Executes .NET applications</a:t>
            </a:r>
          </a:p>
          <a:p>
            <a:pPr lvl="2"/>
            <a:r>
              <a:rPr lang="en-US" dirty="0"/>
              <a:t>Controls the execution process</a:t>
            </a:r>
          </a:p>
          <a:p>
            <a:pPr lvl="1"/>
            <a:r>
              <a:rPr lang="en-US" dirty="0"/>
              <a:t>Automatic memory management</a:t>
            </a:r>
            <a:r>
              <a:rPr lang="bg-BG" dirty="0"/>
              <a:t> (</a:t>
            </a:r>
            <a:r>
              <a:rPr lang="en-US" dirty="0"/>
              <a:t>garbage collection</a:t>
            </a:r>
            <a:r>
              <a:rPr lang="bg-BG" dirty="0"/>
              <a:t>)</a:t>
            </a:r>
            <a:endParaRPr lang="en-US" dirty="0"/>
          </a:p>
          <a:p>
            <a:pPr lvl="1"/>
            <a:r>
              <a:rPr lang="en-US" dirty="0"/>
              <a:t>Programming languages integration</a:t>
            </a:r>
          </a:p>
          <a:p>
            <a:pPr lvl="1"/>
            <a:r>
              <a:rPr lang="en-US" dirty="0"/>
              <a:t>Multiple versions support for assemblies</a:t>
            </a:r>
          </a:p>
          <a:p>
            <a:pPr lvl="1"/>
            <a:r>
              <a:rPr lang="en-US" dirty="0"/>
              <a:t>Integrated type safety and security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705600" y="2099131"/>
            <a:ext cx="1887537" cy="1101269"/>
            <a:chOff x="6781800" y="2057400"/>
            <a:chExt cx="1887537" cy="1101269"/>
          </a:xfrm>
        </p:grpSpPr>
        <p:sp>
          <p:nvSpPr>
            <p:cNvPr id="4" name="Cloud 3"/>
            <p:cNvSpPr/>
            <p:nvPr/>
          </p:nvSpPr>
          <p:spPr>
            <a:xfrm>
              <a:off x="6781800" y="2362200"/>
              <a:ext cx="1752600" cy="796469"/>
            </a:xfrm>
            <a:prstGeom prst="cloud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spcBef>
                  <a:spcPts val="0"/>
                </a:spcBef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CLR</a:t>
              </a:r>
            </a:p>
          </p:txBody>
        </p:sp>
        <p:pic>
          <p:nvPicPr>
            <p:cNvPr id="5" name="Picture 24" descr="BD18212_"/>
            <p:cNvPicPr>
              <a:picLocks noChangeAspect="1" noChangeArrowheads="1"/>
            </p:cNvPicPr>
            <p:nvPr/>
          </p:nvPicPr>
          <p:blipFill>
            <a:blip r:embed="rId2" cstate="print">
              <a:lum bright="10000" contras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600" y="2057400"/>
              <a:ext cx="820737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53494301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dirty="0"/>
              <a:t>index[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/>
              <a:t>alignment][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/>
              <a:t>formatString]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lnSpc>
                <a:spcPts val="36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formatString</a:t>
            </a:r>
          </a:p>
          <a:p>
            <a:pPr lvl="1">
              <a:lnSpc>
                <a:spcPts val="3600"/>
              </a:lnSpc>
            </a:pPr>
            <a:r>
              <a:rPr lang="en-US" dirty="0"/>
              <a:t>Specifies the format of the corresponding argument's result string, e.g.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X</a:t>
            </a:r>
            <a:r>
              <a:rPr lang="en-US" dirty="0"/>
              <a:t>",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",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0.00</a:t>
            </a:r>
            <a:r>
              <a:rPr lang="en-US" dirty="0"/>
              <a:t>"</a:t>
            </a:r>
          </a:p>
          <a:p>
            <a:pPr>
              <a:lnSpc>
                <a:spcPts val="3600"/>
              </a:lnSpc>
            </a:pPr>
            <a:r>
              <a:rPr lang="en-US" dirty="0"/>
              <a:t>Example:</a:t>
            </a:r>
          </a:p>
          <a:p>
            <a:pPr lvl="2">
              <a:lnSpc>
                <a:spcPts val="3600"/>
              </a:lnSpc>
            </a:pPr>
            <a:endParaRPr lang="bg-BG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09600" y="4191000"/>
            <a:ext cx="79248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double pi = 1.234;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Console.WriteLine("{0:0.000000}", pi);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1.234000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23018203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1243013"/>
            <a:ext cx="8077200" cy="508158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a=2, b=3;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Console.Write("{0} + {1} =", a, 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 {0}", a+b);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+ 3 =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Console.WriteLine("{0} * {1} = 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a, b, a*b);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2 * 3 = 6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float pi = 3.14159206;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Console.WriteLine("{0:F2}", pi); // 3,14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Console.WriteLine("Bye – Bye!");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90624834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 Menu 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669925" y="1295400"/>
            <a:ext cx="7788275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colaPrice = 1.20;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cola = "Coca Cola";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fantaPrice = 1.20;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fanta = "Fanta Dizzy";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zagorkaPrice = 1.50;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zagorka = "Zagorka";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Console.WriteLine("Menu:");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Console.WriteLine("1. {0} – {1}",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cola, colaPrice);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Console.WriteLine("2. {0} – {1}",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fanta, fantaPrice);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Console.WriteLine("3. {0} – {1}",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zagorka, zagorkaPrice);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Console.WriteLine("Have a nice day!");</a:t>
            </a:r>
          </a:p>
        </p:txBody>
      </p:sp>
    </p:spTree>
    <p:extLst>
      <p:ext uri="{BB962C8B-B14F-4D97-AF65-F5344CB8AC3E}">
        <p14:creationId xmlns:p14="http://schemas.microsoft.com/office/powerpoint/2010/main" val="990116716"/>
      </p:ext>
    </p:extLst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209800"/>
            <a:ext cx="3997325" cy="13319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92225" y="3862475"/>
            <a:ext cx="3124200" cy="47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1026" name="Picture 2" descr="C:\Trash\printing-pr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6900" y="1524000"/>
            <a:ext cx="2857500" cy="381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5807265"/>
      </p:ext>
    </p:extLst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55663" y="1828800"/>
            <a:ext cx="7345362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Reading from the Console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92288" y="2802624"/>
            <a:ext cx="5484812" cy="47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Reading Strings and Numeral Types</a:t>
            </a:r>
          </a:p>
        </p:txBody>
      </p:sp>
      <p:pic>
        <p:nvPicPr>
          <p:cNvPr id="32770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3962400"/>
            <a:ext cx="5105400" cy="1933575"/>
          </a:xfrm>
          <a:prstGeom prst="round2DiagRect">
            <a:avLst>
              <a:gd name="adj1" fmla="val 16667"/>
              <a:gd name="adj2" fmla="val 0"/>
            </a:avLst>
          </a:prstGeom>
          <a:ln w="3175" cap="sq">
            <a:solidFill>
              <a:schemeClr val="accent5">
                <a:lumMod val="5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36849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from the Console</a:t>
            </a:r>
            <a:endParaRPr lang="bg-BG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use the console to read information from the command line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We can read: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Characters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Strings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Numeral types (after conversion)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To read from the console we use the methods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Console.Read()</a:t>
            </a:r>
            <a:r>
              <a:rPr lang="en-US" dirty="0"/>
              <a:t> and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pic>
        <p:nvPicPr>
          <p:cNvPr id="30722" name="Picture 2" descr="http://www.geekologie.com/2007/05/keyboard-waffl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828800"/>
            <a:ext cx="2971800" cy="2318004"/>
          </a:xfrm>
          <a:prstGeom prst="flowChartMultidocument">
            <a:avLst/>
          </a:prstGeom>
          <a:noFill/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55959401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Console.Read()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Gets a single character from the console (after [Enter] is pressed)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Returns a result of type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Returns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US" sz="2800" dirty="0"/>
              <a:t> if there aren’t more symbols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To get the actually read character we </a:t>
            </a:r>
            <a:br>
              <a:rPr lang="en-US" sz="3000" dirty="0"/>
            </a:br>
            <a:r>
              <a:rPr lang="en-US" sz="3000" dirty="0"/>
              <a:t>need to cast it to 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176</a:t>
            </a:fld>
            <a:endParaRPr lang="en-US" dirty="0"/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609600" y="4572000"/>
            <a:ext cx="7843838" cy="155427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Console.Read();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ch = (char) i;  // Cast the int to char</a:t>
            </a:r>
          </a:p>
          <a:p>
            <a:pPr eaLnBrk="0" hangingPunct="0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Gets the code of the entered symbol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 {1}.", ch, i);</a:t>
            </a:r>
          </a:p>
        </p:txBody>
      </p:sp>
    </p:spTree>
    <p:extLst>
      <p:ext uri="{BB962C8B-B14F-4D97-AF65-F5344CB8AC3E}">
        <p14:creationId xmlns:p14="http://schemas.microsoft.com/office/powerpoint/2010/main" val="2459737821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447800"/>
            <a:ext cx="6781800" cy="1339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Characters from</a:t>
            </a:r>
            <a:r>
              <a:rPr lang="bg-BG" dirty="0"/>
              <a:t> </a:t>
            </a:r>
            <a:r>
              <a:rPr lang="en-US" dirty="0"/>
              <a:t>the Console</a:t>
            </a:r>
            <a:endParaRPr lang="bg-BG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92288" y="3196236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28674" name="Picture 2" descr="http://astoriedcareer.com/vintage_typewri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3810000"/>
            <a:ext cx="2066925" cy="2400300"/>
          </a:xfrm>
          <a:prstGeom prst="round2DiagRect">
            <a:avLst/>
          </a:prstGeom>
          <a:noFill/>
        </p:spPr>
      </p:pic>
      <p:pic>
        <p:nvPicPr>
          <p:cNvPr id="28676" name="Picture 4" descr="http://www.greatwhatsit.com/wp-content/uploads/2007/03/typewriter.jp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352800" y="4419600"/>
            <a:ext cx="2418585" cy="1781175"/>
          </a:xfrm>
          <a:prstGeom prst="trapezoid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8" name="Picture 6" descr="http://www.northwestwoman.com/assets/typewriter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533400" y="3733800"/>
            <a:ext cx="2139215" cy="2419350"/>
          </a:xfrm>
          <a:prstGeom prst="round2Diag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7573884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Console.ReadKey()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3000" dirty="0"/>
              <a:t>Waits until a combination of keys is pressed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Reads a single character from console or a combination of keys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Returns a result of type 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ConsoleKeyInfo</a:t>
            </a:r>
          </a:p>
          <a:p>
            <a:pPr lvl="1">
              <a:lnSpc>
                <a:spcPct val="110000"/>
              </a:lnSpc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KeyChar</a:t>
            </a:r>
            <a:r>
              <a:rPr lang="en-US" sz="2800" dirty="0"/>
              <a:t> – holds the entered character</a:t>
            </a:r>
          </a:p>
          <a:p>
            <a:pPr lvl="1">
              <a:lnSpc>
                <a:spcPct val="110000"/>
              </a:lnSpc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Modifiers</a:t>
            </a:r>
            <a:r>
              <a:rPr lang="en-US" sz="2800" dirty="0"/>
              <a:t> – holds the state of [Ctrl], [Alt], …</a:t>
            </a:r>
            <a:endParaRPr lang="en-US" sz="28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  <p:sp>
        <p:nvSpPr>
          <p:cNvPr id="444420" name="Rectangle 4"/>
          <p:cNvSpPr>
            <a:spLocks noChangeArrowheads="1"/>
          </p:cNvSpPr>
          <p:nvPr/>
        </p:nvSpPr>
        <p:spPr bwMode="auto">
          <a:xfrm>
            <a:off x="614362" y="4896709"/>
            <a:ext cx="7996238" cy="14278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ConsoleKeyInfo key = Console.ReadKey();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Console.WriteLine("Character entered: " + key.KeyChar);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Console.WriteLine("Special keys: " +  key.Modifiers);</a:t>
            </a:r>
          </a:p>
        </p:txBody>
      </p:sp>
    </p:spTree>
    <p:extLst>
      <p:ext uri="{BB962C8B-B14F-4D97-AF65-F5344CB8AC3E}">
        <p14:creationId xmlns:p14="http://schemas.microsoft.com/office/powerpoint/2010/main" val="3268085398"/>
      </p:ext>
    </p:extLst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23925" y="1295400"/>
            <a:ext cx="5300662" cy="1339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Keys from the Console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38200" y="2960687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5" name="Picture 2" descr="http://exophase.com/images/misc/Keyboard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rot="21217517">
            <a:off x="3162772" y="3808580"/>
            <a:ext cx="5105400" cy="2297247"/>
          </a:xfrm>
          <a:prstGeom prst="roundRect">
            <a:avLst>
              <a:gd name="adj" fmla="val 1922"/>
            </a:avLst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9725758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Framework Class Library</a:t>
            </a:r>
          </a:p>
        </p:txBody>
      </p:sp>
      <p:sp>
        <p:nvSpPr>
          <p:cNvPr id="488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600"/>
              </a:lnSpc>
            </a:pPr>
            <a:r>
              <a:rPr lang="en-US" sz="3400" dirty="0"/>
              <a:t>Framework Class Library (FCL)</a:t>
            </a:r>
          </a:p>
          <a:p>
            <a:pPr lvl="1">
              <a:lnSpc>
                <a:spcPts val="3600"/>
              </a:lnSpc>
            </a:pPr>
            <a:r>
              <a:rPr lang="en-US" dirty="0"/>
              <a:t>Provides basic functionality to developers:</a:t>
            </a:r>
          </a:p>
          <a:p>
            <a:pPr lvl="2">
              <a:lnSpc>
                <a:spcPts val="3600"/>
              </a:lnSpc>
            </a:pPr>
            <a:r>
              <a:rPr lang="en-US" dirty="0"/>
              <a:t>Console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WPF and Silverlight rich-media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Windows Forms GUI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applications (dynamic Web sites)</a:t>
            </a:r>
          </a:p>
          <a:p>
            <a:pPr lvl="2">
              <a:lnSpc>
                <a:spcPts val="3600"/>
              </a:lnSpc>
            </a:pPr>
            <a:r>
              <a:rPr lang="en-US" dirty="0"/>
              <a:t>Web services</a:t>
            </a:r>
            <a:r>
              <a:rPr lang="bg-BG" dirty="0"/>
              <a:t>, </a:t>
            </a:r>
            <a:r>
              <a:rPr lang="en-US" dirty="0"/>
              <a:t>communication and workflow</a:t>
            </a:r>
          </a:p>
          <a:p>
            <a:pPr lvl="2">
              <a:lnSpc>
                <a:spcPts val="3600"/>
              </a:lnSpc>
            </a:pPr>
            <a:r>
              <a:rPr lang="en-US" dirty="0"/>
              <a:t>Server &amp; desktop applications</a:t>
            </a:r>
          </a:p>
          <a:p>
            <a:pPr lvl="2">
              <a:lnSpc>
                <a:spcPts val="3600"/>
              </a:lnSpc>
            </a:pPr>
            <a:r>
              <a:rPr lang="en-US" dirty="0"/>
              <a:t>Applications for mobile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24172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itchFamily="49" charset="0"/>
                <a:cs typeface="Consolas" pitchFamily="49" charset="0"/>
              </a:rPr>
              <a:t>Console.ReadLine()</a:t>
            </a:r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196975"/>
            <a:ext cx="8496300" cy="53292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Gets a line of characters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Returns a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 value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Returns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000" dirty="0"/>
              <a:t> if the end of the input is reached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684213" y="3352800"/>
            <a:ext cx="7704137" cy="26431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first name: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Console.Write("Please enter your last name: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{0} {1}!",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firstName, lastName);</a:t>
            </a:r>
          </a:p>
        </p:txBody>
      </p:sp>
    </p:spTree>
    <p:extLst>
      <p:ext uri="{BB962C8B-B14F-4D97-AF65-F5344CB8AC3E}">
        <p14:creationId xmlns:p14="http://schemas.microsoft.com/office/powerpoint/2010/main" val="3694057269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78013" y="1447800"/>
            <a:ext cx="5300662" cy="1339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Strings from the Console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92288" y="3113087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25604" name="Picture 4" descr="http://www.cosmogirl.com/cm/cosmogirl/images/typewriter-m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52527">
            <a:off x="2362200" y="3810000"/>
            <a:ext cx="4343400" cy="2508972"/>
          </a:xfrm>
          <a:prstGeom prst="roundRect">
            <a:avLst>
              <a:gd name="adj" fmla="val 5186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062691319"/>
      </p:ext>
    </p:extLst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Numeral Types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3886200"/>
          </a:xfrm>
        </p:spPr>
        <p:txBody>
          <a:bodyPr/>
          <a:lstStyle/>
          <a:p>
            <a:pPr marL="273050" indent="-273050">
              <a:lnSpc>
                <a:spcPct val="100000"/>
              </a:lnSpc>
            </a:pPr>
            <a:r>
              <a:rPr lang="en-US" sz="2800" dirty="0"/>
              <a:t>Numeral types can not be read directly from the console</a:t>
            </a:r>
          </a:p>
          <a:p>
            <a:pPr marL="273050" indent="-273050">
              <a:lnSpc>
                <a:spcPct val="100000"/>
              </a:lnSpc>
            </a:pPr>
            <a:r>
              <a:rPr lang="en-US" sz="2800" dirty="0"/>
              <a:t>To read a numeral type do the following:</a:t>
            </a:r>
          </a:p>
          <a:p>
            <a:pPr marL="804863" lvl="1" indent="-352425">
              <a:lnSpc>
                <a:spcPct val="100000"/>
              </a:lnSpc>
              <a:buFontTx/>
              <a:buAutoNum type="arabicPeriod"/>
            </a:pPr>
            <a:r>
              <a:rPr lang="en-US" sz="2500" dirty="0"/>
              <a:t>R</a:t>
            </a:r>
            <a:r>
              <a:rPr lang="en-US" sz="2600" dirty="0"/>
              <a:t>ead a string value</a:t>
            </a:r>
          </a:p>
          <a:p>
            <a:pPr marL="804863" lvl="1" indent="-352425">
              <a:lnSpc>
                <a:spcPct val="100000"/>
              </a:lnSpc>
              <a:buFontTx/>
              <a:buAutoNum type="arabicPeriod"/>
            </a:pPr>
            <a:r>
              <a:rPr lang="en-US" sz="2600" dirty="0"/>
              <a:t>Convert (parse) it to the required numeral type</a:t>
            </a:r>
          </a:p>
          <a:p>
            <a:pPr marL="273050" indent="-273050">
              <a:lnSpc>
                <a:spcPct val="100000"/>
              </a:lnSpc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</a:p>
          <a:p>
            <a:pPr marL="620713" lvl="1">
              <a:lnSpc>
                <a:spcPct val="100000"/>
              </a:lnSpc>
            </a:pPr>
            <a:r>
              <a:rPr lang="en-US" sz="2600" dirty="0"/>
              <a:t>Parses (converts</a:t>
            </a:r>
            <a:r>
              <a:rPr lang="bg-BG" sz="2600" dirty="0"/>
              <a:t>)</a:t>
            </a:r>
            <a:r>
              <a:rPr lang="en-US" sz="2600" dirty="0"/>
              <a:t> a </a:t>
            </a:r>
            <a:r>
              <a:rPr lang="en-US" sz="26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dirty="0"/>
              <a:t> to </a:t>
            </a:r>
            <a:r>
              <a:rPr lang="en-US" sz="26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755650" y="5077361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int.Parse(str);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 entered: {0}", number);</a:t>
            </a:r>
          </a:p>
        </p:txBody>
      </p:sp>
    </p:spTree>
    <p:extLst>
      <p:ext uri="{BB962C8B-B14F-4D97-AF65-F5344CB8AC3E}">
        <p14:creationId xmlns:p14="http://schemas.microsoft.com/office/powerpoint/2010/main" val="2375876034"/>
      </p:ext>
    </p:extLst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Strings to Numbers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14400"/>
            <a:ext cx="8496300" cy="3505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Numeral types have a method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Parse(…)</a:t>
            </a:r>
            <a:r>
              <a:rPr lang="en-US" dirty="0"/>
              <a:t> for extracting the numeral value from a string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int.Parse(string)</a:t>
            </a:r>
            <a:r>
              <a:rPr lang="en-US" dirty="0"/>
              <a:t> 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.Parse(string)</a:t>
            </a:r>
            <a:r>
              <a:rPr lang="en-US" dirty="0"/>
              <a:t> 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.Parse(string)</a:t>
            </a:r>
            <a:r>
              <a:rPr lang="en-US" dirty="0"/>
              <a:t> –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</a:pPr>
            <a:r>
              <a:rPr lang="en-US" noProof="1">
                <a:sym typeface="Wingdings" pitchFamily="2" charset="2"/>
              </a:rPr>
              <a:t>Causes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FormatException</a:t>
            </a:r>
            <a:r>
              <a:rPr lang="en-US" noProof="1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in case of</a:t>
            </a:r>
            <a:r>
              <a:rPr lang="en-US" noProof="1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error</a:t>
            </a:r>
            <a:endParaRPr lang="en-US" noProof="1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82626" y="4615696"/>
            <a:ext cx="7775574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int.Parse(s); // i = 123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long.Parse(s); // l = 123L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int.Parse(invalid); // FormatException</a:t>
            </a:r>
          </a:p>
        </p:txBody>
      </p:sp>
    </p:spTree>
    <p:extLst>
      <p:ext uri="{BB962C8B-B14F-4D97-AF65-F5344CB8AC3E}">
        <p14:creationId xmlns:p14="http://schemas.microsoft.com/office/powerpoint/2010/main" val="2382896566"/>
      </p:ext>
    </p:extLst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7086600" cy="914400"/>
          </a:xfrm>
        </p:spPr>
        <p:txBody>
          <a:bodyPr/>
          <a:lstStyle/>
          <a:p>
            <a:r>
              <a:rPr lang="en-US" dirty="0"/>
              <a:t>Reading Numbers from</a:t>
            </a:r>
            <a:br>
              <a:rPr lang="en-US" dirty="0"/>
            </a:br>
            <a:r>
              <a:rPr lang="en-US" dirty="0"/>
              <a:t>the Console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1620838"/>
            <a:ext cx="7561263" cy="447198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+ {1} = 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a, b, a+b);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* {1} = {2}",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a, b, a*b);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 = float.Parse(Console.ReadLine());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* {1} / {2} = {3}",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a, b, f, a*b/f);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950769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Converting Strings</a:t>
            </a:r>
            <a:br>
              <a:rPr lang="en-US" dirty="0"/>
            </a:br>
            <a:r>
              <a:rPr lang="en-US" dirty="0"/>
              <a:t>to Numbers (2)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839200" cy="3352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000" dirty="0"/>
              <a:t>Converting can also be done using the methods of 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Convert</a:t>
            </a:r>
            <a:r>
              <a:rPr lang="en-US" sz="3000" dirty="0"/>
              <a:t> class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Convert.ToInt32(string)</a:t>
            </a:r>
            <a:r>
              <a:rPr lang="en-US" sz="2800" dirty="0"/>
              <a:t> –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/>
              <a:t>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Convert.ToSingle(string)</a:t>
            </a:r>
            <a:r>
              <a:rPr lang="en-US" sz="2800" dirty="0"/>
              <a:t>–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float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Convert.ToInt64(string)</a:t>
            </a:r>
            <a:r>
              <a:rPr lang="en-US" sz="2800" dirty="0"/>
              <a:t>–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long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2800" noProof="1">
                <a:sym typeface="Wingdings" pitchFamily="2" charset="2"/>
              </a:rPr>
              <a:t>It uses the parse methods of the numeral types</a:t>
            </a:r>
            <a:endParaRPr lang="en-US" sz="2800" noProof="1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533400" y="4614208"/>
            <a:ext cx="8077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"123";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i = Convert.ToInt32(s); // i = 123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long l = Convert.ToInt64(s); // l = 123L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invalid = "xxx1845";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value = Convert.ToInt32(invalid); // FormatException</a:t>
            </a:r>
          </a:p>
        </p:txBody>
      </p:sp>
    </p:spTree>
    <p:extLst>
      <p:ext uri="{BB962C8B-B14F-4D97-AF65-F5344CB8AC3E}">
        <p14:creationId xmlns:p14="http://schemas.microsoft.com/office/powerpoint/2010/main" val="2492338045"/>
      </p:ext>
    </p:extLst>
  </p:cSld>
  <p:clrMapOvr>
    <a:masterClrMapping/>
  </p:clrMapOvr>
  <p:transition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78013" y="1447800"/>
            <a:ext cx="5300662" cy="1339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Numbers from the Console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92288" y="31311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20482" name="Picture 2" descr="http://4.bp.blogspot.com/_DMjj1grZOaU/R7CEuEg9X1I/AAAAAAAAAG0/aI_nCJHPw88/s400/numb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900" y="3733800"/>
            <a:ext cx="5334000" cy="2324100"/>
          </a:xfrm>
          <a:prstGeom prst="ellipseRibbon">
            <a:avLst>
              <a:gd name="adj1" fmla="val 7777"/>
              <a:gd name="adj2" fmla="val 75000"/>
              <a:gd name="adj3" fmla="val 1235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375602419"/>
      </p:ext>
    </p:extLst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when Parsing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14400"/>
            <a:ext cx="8496300" cy="21335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Sometimes we want to handle the errors when parsing a number</a:t>
            </a:r>
          </a:p>
          <a:p>
            <a:pPr lvl="1">
              <a:lnSpc>
                <a:spcPct val="100000"/>
              </a:lnSpc>
            </a:pPr>
            <a:r>
              <a:rPr lang="en-US" sz="2800" noProof="1"/>
              <a:t>Two options: use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try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-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catch</a:t>
            </a:r>
            <a:r>
              <a:rPr lang="en-US" sz="2800" noProof="1"/>
              <a:t> block or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</a:p>
          <a:p>
            <a:pPr>
              <a:lnSpc>
                <a:spcPct val="100000"/>
              </a:lnSpc>
            </a:pPr>
            <a:r>
              <a:rPr lang="en-US" sz="3000" noProof="1"/>
              <a:t>Parsing with 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TryParse()</a:t>
            </a:r>
            <a:r>
              <a:rPr lang="en-US" sz="3000" noProof="1"/>
              <a:t>:</a:t>
            </a:r>
            <a:endParaRPr lang="en-US" sz="3000" noProof="1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82626" y="3276600"/>
            <a:ext cx="7775574" cy="306750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str = Console.ReadLine();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(int.TryParse(str, out number))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Console.WriteLine("Valid number: {0}", number);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Console.WriteLine("Invalid number: {0}", str);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5315920"/>
      </p:ext>
    </p:extLst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4495800"/>
            <a:ext cx="7554912" cy="10985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Parsing with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TryParse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62287" y="5638800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2050" name="Picture 2" descr="[LOGO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7318" y="1143000"/>
            <a:ext cx="4062082" cy="3249666"/>
          </a:xfrm>
          <a:prstGeom prst="roundRect">
            <a:avLst>
              <a:gd name="adj" fmla="val 5899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212262930"/>
      </p:ext>
    </p:extLst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114800"/>
            <a:ext cx="7924800" cy="685800"/>
          </a:xfrm>
        </p:spPr>
        <p:txBody>
          <a:bodyPr/>
          <a:lstStyle/>
          <a:p>
            <a:r>
              <a:rPr lang="en-US" dirty="0"/>
              <a:t>Regional Settings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993480"/>
            <a:ext cx="7924800" cy="1026320"/>
          </a:xfrm>
        </p:spPr>
        <p:txBody>
          <a:bodyPr/>
          <a:lstStyle/>
          <a:p>
            <a:r>
              <a:rPr lang="en-US" dirty="0"/>
              <a:t>Printing and Reading Special Characters</a:t>
            </a:r>
          </a:p>
          <a:p>
            <a:r>
              <a:rPr lang="en-US" dirty="0"/>
              <a:t>Regional Settings and the Number Formatting</a:t>
            </a:r>
          </a:p>
        </p:txBody>
      </p:sp>
      <p:pic>
        <p:nvPicPr>
          <p:cNvPr id="1026" name="Picture 2" descr="http://icons.iconarchive.com/icons/tpdkdesign.net/refresh-cl/256/System-Regional-Setting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38201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mflight.com/wp-content/uploads/2011/08/configuration-settings-icon_thu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390" y="1676400"/>
            <a:ext cx="1917410" cy="191741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libwww.essex.ac.uk/Subject_Guides/Images/Languages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2222208" cy="22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8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572000"/>
            <a:ext cx="8229600" cy="685800"/>
          </a:xfrm>
        </p:spPr>
        <p:txBody>
          <a:bodyPr/>
          <a:lstStyle/>
          <a:p>
            <a:r>
              <a:rPr lang="en-US" dirty="0"/>
              <a:t>What is Visual Studio?</a:t>
            </a:r>
          </a:p>
        </p:txBody>
      </p:sp>
      <p:pic>
        <p:nvPicPr>
          <p:cNvPr id="4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00200"/>
            <a:ext cx="4456652" cy="1905000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ubtitle 3"/>
          <p:cNvSpPr>
            <a:spLocks noGrp="1"/>
          </p:cNvSpPr>
          <p:nvPr>
            <p:ph type="subTitle" idx="1"/>
          </p:nvPr>
        </p:nvSpPr>
        <p:spPr>
          <a:xfrm>
            <a:off x="457200" y="5374480"/>
            <a:ext cx="8229600" cy="569120"/>
          </a:xfrm>
        </p:spPr>
        <p:txBody>
          <a:bodyPr/>
          <a:lstStyle/>
          <a:p>
            <a:r>
              <a:rPr lang="en-US" dirty="0"/>
              <a:t>Compiling, Running and Debugging C# Programs </a:t>
            </a:r>
          </a:p>
        </p:txBody>
      </p:sp>
    </p:spTree>
    <p:extLst>
      <p:ext uri="{BB962C8B-B14F-4D97-AF65-F5344CB8AC3E}">
        <p14:creationId xmlns:p14="http://schemas.microsoft.com/office/powerpoint/2010/main" val="809461738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How to Print Special</a:t>
            </a:r>
            <a:br>
              <a:rPr lang="en-US" dirty="0"/>
            </a:br>
            <a:r>
              <a:rPr lang="en-US" dirty="0"/>
              <a:t>Characters on the Console?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sz="3000" dirty="0"/>
              <a:t>Printing special characters on the console needs two steps:</a:t>
            </a:r>
          </a:p>
          <a:p>
            <a:pPr lvl="1"/>
            <a:r>
              <a:rPr lang="en-US" sz="2800" dirty="0"/>
              <a:t>Change the console properties</a:t>
            </a:r>
            <a:br>
              <a:rPr lang="en-US" sz="2800" dirty="0"/>
            </a:br>
            <a:r>
              <a:rPr lang="en-US" sz="2800" dirty="0"/>
              <a:t>to enable Unicode-friendly font</a:t>
            </a:r>
          </a:p>
          <a:p>
            <a:pPr lvl="1"/>
            <a:r>
              <a:rPr lang="en-US" sz="2800" dirty="0"/>
              <a:t>Enable Unicode for the Console</a:t>
            </a:r>
            <a:br>
              <a:rPr lang="en-US" sz="2800" dirty="0"/>
            </a:br>
            <a:r>
              <a:rPr lang="en-US" sz="2800" dirty="0"/>
              <a:t>by adjusting its output encoding</a:t>
            </a:r>
          </a:p>
          <a:p>
            <a:pPr lvl="2"/>
            <a:r>
              <a:rPr lang="en-US" sz="2600" dirty="0"/>
              <a:t>Prefer UTF8 (Unicode)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50" y="1941324"/>
            <a:ext cx="2514600" cy="3087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14400" y="5257800"/>
            <a:ext cx="7315200" cy="12096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System.Text;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Console.OutputEncoding = Encoding.UTF8;</a:t>
            </a:r>
          </a:p>
          <a:p>
            <a:pPr eaLnBrk="0" hangingPunct="0">
              <a:lnSpc>
                <a:spcPts val="22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Това е кирилица: ☺");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148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Separator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/>
              <a:t>The currency format and number formats are different in different countries</a:t>
            </a:r>
          </a:p>
          <a:p>
            <a:pPr lvl="1"/>
            <a:r>
              <a:rPr lang="en-US" dirty="0"/>
              <a:t>E.g. the decimal separator could be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/>
              <a:t>" or "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,</a:t>
            </a:r>
            <a:r>
              <a:rPr lang="en-US" dirty="0"/>
              <a:t>"</a:t>
            </a:r>
          </a:p>
          <a:p>
            <a:r>
              <a:rPr lang="en-US" dirty="0"/>
              <a:t>To ensure the decimal separator is "." use the following code: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4400" y="3962400"/>
            <a:ext cx="73152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System.Threading;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System.Globalization;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Thread.CurrentThread.CurrentCulture =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CultureInfo.InvariantCulture;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Console.WriteLine(3.54); // 3.54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value = decimal.Parse("1.33");</a:t>
            </a:r>
          </a:p>
        </p:txBody>
      </p:sp>
    </p:spTree>
    <p:extLst>
      <p:ext uri="{BB962C8B-B14F-4D97-AF65-F5344CB8AC3E}">
        <p14:creationId xmlns:p14="http://schemas.microsoft.com/office/powerpoint/2010/main" val="18707006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495800"/>
            <a:ext cx="7924800" cy="685800"/>
          </a:xfrm>
        </p:spPr>
        <p:txBody>
          <a:bodyPr/>
          <a:lstStyle/>
          <a:p>
            <a:r>
              <a:rPr lang="en-US" dirty="0"/>
              <a:t>Regional Settings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374480"/>
            <a:ext cx="7924800" cy="6453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3074" name="Picture 2" descr="http://images-3.findicons.com/files/icons/76/icandy_junior/128/regional_settin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990600"/>
            <a:ext cx="2895600" cy="289560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9870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blaberize.com/wp-content/uploads/2009/09/summer_cocktail_-3d-wallpaper-abstract.png"/>
          <p:cNvPicPr>
            <a:picLocks noChangeAspect="1" noChangeArrowheads="1"/>
          </p:cNvPicPr>
          <p:nvPr/>
        </p:nvPicPr>
        <p:blipFill>
          <a:blip r:embed="rId3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2935464" y="3886200"/>
            <a:ext cx="3263548" cy="2209800"/>
          </a:xfrm>
          <a:prstGeom prst="roundRect">
            <a:avLst>
              <a:gd name="adj" fmla="val 14083"/>
            </a:avLst>
          </a:prstGeom>
          <a:noFill/>
          <a:effectLst>
            <a:softEdge rad="127000"/>
          </a:effectLst>
        </p:spPr>
      </p:pic>
      <p:sp>
        <p:nvSpPr>
          <p:cNvPr id="461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1295400"/>
            <a:ext cx="6262687" cy="15621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Reading and Printing to the Console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66887" y="3200400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Various Examples</a:t>
            </a:r>
          </a:p>
        </p:txBody>
      </p:sp>
      <p:pic>
        <p:nvPicPr>
          <p:cNvPr id="18433" name="Picture 1" descr="C:\Trash\matricat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37338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pic>
        <p:nvPicPr>
          <p:cNvPr id="5" name="Picture 1" descr="C:\Trash\matricata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400" y="3657600"/>
            <a:ext cx="2743200" cy="2743200"/>
          </a:xfrm>
          <a:prstGeom prst="rect">
            <a:avLst/>
          </a:prstGeom>
          <a:noFill/>
          <a:effectLst>
            <a:softEdge rad="317500"/>
          </a:effectLst>
        </p:spPr>
      </p:pic>
      <p:sp>
        <p:nvSpPr>
          <p:cNvPr id="6" name="TextBox 5"/>
          <p:cNvSpPr txBox="1"/>
          <p:nvPr/>
        </p:nvSpPr>
        <p:spPr>
          <a:xfrm rot="20999555">
            <a:off x="3246726" y="4716842"/>
            <a:ext cx="2610711" cy="76176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lumOff val="5000"/>
                <a:alpha val="40000"/>
              </a:schemeClr>
            </a:outerShdw>
          </a:effectLst>
        </p:spPr>
        <p:txBody>
          <a:bodyPr wrap="none" rtlCol="0">
            <a:prstTxWarp prst="textDoubleWave1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400" b="1" dirty="0">
                <a:ln w="1143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608152107"/>
      </p:ext>
    </p:extLst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a Letter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1188" y="1484313"/>
            <a:ext cx="7848600" cy="477678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person name: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person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company name: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company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Dear {0},", person);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Console.WriteLine("We are pleased to tell you 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"that {1} has chosen you to take part 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"in the \"Introduction To Programming\" " +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"course. {1} wishes you good luck!",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person, company);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Yours,");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 {0}", company);</a:t>
            </a:r>
          </a:p>
        </p:txBody>
      </p:sp>
    </p:spTree>
    <p:extLst>
      <p:ext uri="{BB962C8B-B14F-4D97-AF65-F5344CB8AC3E}">
        <p14:creationId xmlns:p14="http://schemas.microsoft.com/office/powerpoint/2010/main" val="1114768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84238" y="3886200"/>
            <a:ext cx="7345362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Printing a Letter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92288" y="48583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15362" name="Picture 2" descr="http://www.odesk.com/blog/wp-content/uploads/2008/07/cover-letter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4876800" y="457200"/>
            <a:ext cx="3810000" cy="2857500"/>
          </a:xfrm>
          <a:prstGeom prst="pentagon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4942410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Area – Example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sp>
        <p:nvSpPr>
          <p:cNvPr id="448516" name="Rectangle 4"/>
          <p:cNvSpPr>
            <a:spLocks noChangeArrowheads="1"/>
          </p:cNvSpPr>
          <p:nvPr/>
        </p:nvSpPr>
        <p:spPr bwMode="auto">
          <a:xfrm>
            <a:off x="684213" y="1366838"/>
            <a:ext cx="7739062" cy="48197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Console.WriteLine("This program calculates 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"the area of a rectangle or a triangle");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and b (for rectangle) 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or a and h (for triangle):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1 for a rectangle or 2 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"for a triangle: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choice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area = (double) (a*b) / choice;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area of your figure " +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 is {0}", area);</a:t>
            </a:r>
          </a:p>
        </p:txBody>
      </p:sp>
    </p:spTree>
    <p:extLst>
      <p:ext uri="{BB962C8B-B14F-4D97-AF65-F5344CB8AC3E}">
        <p14:creationId xmlns:p14="http://schemas.microsoft.com/office/powerpoint/2010/main" val="4211845492"/>
      </p:ext>
    </p:extLst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62013" y="1701800"/>
            <a:ext cx="7345362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Area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92288" y="27501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12290" name="Picture 2" descr="http://newsimg.bbc.co.uk/media/images/39119000/jpg/_39119360_calculator2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09938">
            <a:off x="2904998" y="3672117"/>
            <a:ext cx="3352800" cy="2510471"/>
          </a:xfrm>
          <a:prstGeom prst="roundRect">
            <a:avLst>
              <a:gd name="adj" fmla="val 8024"/>
            </a:avLst>
          </a:prstGeom>
          <a:noFill/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71575278"/>
      </p:ext>
    </p:extLst>
  </p:cSld>
  <p:clrMapOvr>
    <a:masterClrMapping/>
  </p:clrMapOvr>
  <p:transition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We have discussed the basic input and output methods of the class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Console</a:t>
            </a:r>
          </a:p>
          <a:p>
            <a:pPr marL="869950" lvl="1" indent="-41275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Write(…)</a:t>
            </a:r>
            <a:r>
              <a:rPr lang="en-US" dirty="0"/>
              <a:t> and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WriteLine(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100000"/>
              </a:lnSpc>
            </a:pPr>
            <a:r>
              <a:rPr lang="en-US" dirty="0"/>
              <a:t>Used to write values to the console</a:t>
            </a:r>
          </a:p>
          <a:p>
            <a:pPr marL="869950" lvl="1" indent="-412750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Read(…)</a:t>
            </a:r>
            <a:r>
              <a:rPr lang="en-US" dirty="0"/>
              <a:t> and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ReadLine(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12850" lvl="2">
              <a:lnSpc>
                <a:spcPct val="100000"/>
              </a:lnSpc>
            </a:pPr>
            <a:r>
              <a:rPr lang="en-US" dirty="0"/>
              <a:t>Used to read values from the console</a:t>
            </a:r>
          </a:p>
          <a:p>
            <a:pPr marL="573087">
              <a:lnSpc>
                <a:spcPct val="100000"/>
              </a:lnSpc>
            </a:pPr>
            <a:r>
              <a:rPr lang="en-US" dirty="0"/>
              <a:t>Parsing numbers to strings</a:t>
            </a:r>
          </a:p>
          <a:p>
            <a:pPr marL="920750" lvl="1">
              <a:lnSpc>
                <a:spcPct val="100000"/>
              </a:lnSpc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int.Parse(…)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double.Parse(…)</a:t>
            </a:r>
            <a:r>
              <a:rPr lang="en-US" dirty="0"/>
              <a:t>, …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52740"/>
      </p:ext>
    </p:extLst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27000"/>
            <a:ext cx="7086600" cy="838200"/>
          </a:xfrm>
        </p:spPr>
        <p:txBody>
          <a:bodyPr/>
          <a:lstStyle/>
          <a:p>
            <a:r>
              <a:rPr lang="en-US" sz="3600" dirty="0"/>
              <a:t>Console Input / Output</a:t>
            </a:r>
            <a:endParaRPr lang="en-US" sz="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7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buFont typeface="+mj-lt"/>
              <a:buAutoNum type="arabicPeriod"/>
              <a:tabLst/>
            </a:pPr>
            <a:r>
              <a:rPr lang="en-US" dirty="0"/>
              <a:t>What is Computer Programming?</a:t>
            </a:r>
          </a:p>
          <a:p>
            <a:pPr marL="447675" indent="-447675">
              <a:buFont typeface="+mj-lt"/>
              <a:buAutoNum type="arabicPeriod"/>
              <a:tabLst/>
            </a:pPr>
            <a:r>
              <a:rPr lang="en-US" dirty="0"/>
              <a:t>Your First C# Program</a:t>
            </a:r>
          </a:p>
          <a:p>
            <a:pPr marL="447675" indent="-447675">
              <a:buFont typeface="+mj-lt"/>
              <a:buAutoNum type="arabicPeriod"/>
              <a:tabLst/>
            </a:pPr>
            <a:r>
              <a:rPr lang="en-US" dirty="0"/>
              <a:t>What is .NET Framework?</a:t>
            </a:r>
          </a:p>
          <a:p>
            <a:pPr marL="447675" indent="-447675">
              <a:buFont typeface="+mj-lt"/>
              <a:buAutoNum type="arabicPeriod"/>
              <a:tabLst/>
            </a:pPr>
            <a:r>
              <a:rPr lang="en-US" dirty="0"/>
              <a:t>What is Visual Studio?</a:t>
            </a:r>
          </a:p>
          <a:p>
            <a:pPr marL="447675" indent="-447675">
              <a:buFont typeface="+mj-lt"/>
              <a:buAutoNum type="arabicPeriod"/>
              <a:tabLst/>
            </a:pPr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8610" name="Picture 2" descr="http://na.square-enix.com/games/chocobo/graphics/contents-title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796093"/>
            <a:ext cx="2438400" cy="3528507"/>
          </a:xfrm>
          <a:prstGeom prst="roundRect">
            <a:avLst>
              <a:gd name="adj" fmla="val 6470"/>
            </a:avLst>
          </a:prstGeom>
          <a:noFill/>
        </p:spPr>
      </p:pic>
      <p:pic>
        <p:nvPicPr>
          <p:cNvPr id="28674" name="Picture 2" descr="http://www.textually.org/textually/archives/images/set3/books3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539672"/>
            <a:ext cx="2286000" cy="1801091"/>
          </a:xfrm>
          <a:prstGeom prst="roundRect">
            <a:avLst>
              <a:gd name="adj" fmla="val 647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27982896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</a:t>
            </a:r>
            <a:endParaRPr lang="bg-BG"/>
          </a:p>
        </p:txBody>
      </p:sp>
      <p:sp>
        <p:nvSpPr>
          <p:cNvPr id="457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– Integrated Development Environment (IDE)</a:t>
            </a:r>
          </a:p>
          <a:p>
            <a:r>
              <a:rPr lang="en-US" dirty="0"/>
              <a:t>Development tool that helps us to:</a:t>
            </a:r>
          </a:p>
          <a:p>
            <a:pPr lvl="1"/>
            <a:r>
              <a:rPr lang="en-US" dirty="0"/>
              <a:t>Write code</a:t>
            </a:r>
          </a:p>
          <a:p>
            <a:pPr lvl="1"/>
            <a:r>
              <a:rPr lang="en-US" dirty="0"/>
              <a:t>Design user interface</a:t>
            </a:r>
          </a:p>
          <a:p>
            <a:pPr lvl="1"/>
            <a:r>
              <a:rPr lang="en-US" dirty="0"/>
              <a:t>Compile code</a:t>
            </a:r>
          </a:p>
          <a:p>
            <a:pPr lvl="1"/>
            <a:r>
              <a:rPr lang="en-US" dirty="0"/>
              <a:t>Execute / test / debug applications</a:t>
            </a:r>
          </a:p>
          <a:p>
            <a:pPr lvl="1"/>
            <a:r>
              <a:rPr lang="en-US" dirty="0"/>
              <a:t>Browse the help</a:t>
            </a:r>
          </a:p>
          <a:p>
            <a:pPr lvl="1"/>
            <a:r>
              <a:rPr lang="en-US" dirty="0"/>
              <a:t>Manage project's files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4" name="Picture 1" descr="C:\Trash\vs2010-logo-smal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82" y="5486400"/>
            <a:ext cx="2321718" cy="990600"/>
          </a:xfrm>
          <a:prstGeom prst="roundRect">
            <a:avLst>
              <a:gd name="adj" fmla="val 1172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4099611246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Free Trainings @ Telerik Academy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Fundamentals of C# Programming</a:t>
            </a:r>
            <a:br>
              <a:rPr lang="en-US" dirty="0"/>
            </a:br>
            <a:r>
              <a:rPr lang="en-US" dirty="0"/>
              <a:t>Track of Courses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 tooltip="&quot;Web Design with HTML 5, CSS 3 and JavaScript&quot; course @ Telerik Academy"/>
              </a:rPr>
              <a:t>csharpfundamentals.telerik.com 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3" tooltip="Telerik Software Academy - Free Programming Courses"/>
              </a:rPr>
              <a:t>academy.telerik.com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4" tooltip="Telerik Softyware Academy @ Facebook"/>
              </a:rPr>
              <a:t>facebook.com/TelerikAcademy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Learning System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5"/>
              </a:rPr>
              <a:t>telerikacademy.com</a:t>
            </a:r>
            <a:endParaRPr lang="en-US" noProof="1"/>
          </a:p>
        </p:txBody>
      </p:sp>
      <p:pic>
        <p:nvPicPr>
          <p:cNvPr id="5" name="Picture 5">
            <a:hlinkClick r:id="rId6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49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41" y="2969616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9" tooltip="Telerik Academy @ Facebook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00" y="4228275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hlinkClick r:id="rId2" tooltip="C# Fundamentals course"/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79" y="1066800"/>
            <a:ext cx="1581975" cy="158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4311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0"/>
            <a:ext cx="8229600" cy="15240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240880"/>
            <a:ext cx="8229600" cy="569120"/>
          </a:xfrm>
        </p:spPr>
        <p:txBody>
          <a:bodyPr/>
          <a:lstStyle/>
          <a:p>
            <a:r>
              <a:rPr lang="en-US" dirty="0"/>
              <a:t>Implementing Control Logic in C#</a:t>
            </a:r>
          </a:p>
        </p:txBody>
      </p:sp>
      <p:pic>
        <p:nvPicPr>
          <p:cNvPr id="49154" name="Picture 2" descr="http://www.nextgenpe.com/media/focus-area-images/NGPE/issue-6/Technology_solutions_SM_FO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05300" y="4777522"/>
            <a:ext cx="4381500" cy="1596118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76600"/>
            <a:ext cx="1800226" cy="1546672"/>
          </a:xfrm>
          <a:prstGeom prst="rect">
            <a:avLst/>
          </a:prstGeom>
          <a:noFill/>
          <a:ln>
            <a:noFill/>
          </a:ln>
          <a:effectLst>
            <a:glow rad="63500">
              <a:schemeClr val="tx2">
                <a:lumMod val="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40" y="304800"/>
            <a:ext cx="1914560" cy="1877858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58421"/>
            <a:ext cx="3048000" cy="1570616"/>
          </a:xfrm>
          <a:prstGeom prst="roundRect">
            <a:avLst>
              <a:gd name="adj" fmla="val 1100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ttp://www.3dcontentcentral.com/ShowModels/CIRCUITWORKS/Categories/Switch/Switch%20Pi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42756"/>
            <a:ext cx="1302266" cy="11399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6"/>
          <p:cNvSpPr>
            <a:spLocks noGrp="1"/>
          </p:cNvSpPr>
          <p:nvPr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4" name="Text Placeholder 7"/>
          <p:cNvSpPr>
            <a:spLocks noGrp="1"/>
          </p:cNvSpPr>
          <p:nvPr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http://academy.telerik.com</a:t>
            </a:r>
            <a:r>
              <a:rPr lang="en-US" dirty="0"/>
              <a:t> </a:t>
            </a:r>
          </a:p>
        </p:txBody>
      </p:sp>
      <p:sp>
        <p:nvSpPr>
          <p:cNvPr id="15" name="Text Placeholder 13"/>
          <p:cNvSpPr>
            <a:spLocks noGrp="1"/>
          </p:cNvSpPr>
          <p:nvPr/>
        </p:nvSpPr>
        <p:spPr>
          <a:xfrm>
            <a:off x="429087" y="5352025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Fundamentals – Part 1</a:t>
            </a:r>
          </a:p>
        </p:txBody>
      </p:sp>
    </p:spTree>
    <p:extLst>
      <p:ext uri="{BB962C8B-B14F-4D97-AF65-F5344CB8AC3E}">
        <p14:creationId xmlns:p14="http://schemas.microsoft.com/office/powerpoint/2010/main" val="252041337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Comparison and Logical Operators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/>
              <a:t> Statement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Nested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Statements</a:t>
            </a:r>
          </a:p>
          <a:p>
            <a:pPr marL="447675" indent="-447675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</a:p>
        </p:txBody>
      </p:sp>
      <p:pic>
        <p:nvPicPr>
          <p:cNvPr id="47105" name="Picture 1" descr="C:\Trash\book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24600" y="2209800"/>
            <a:ext cx="2209800" cy="2209800"/>
          </a:xfrm>
          <a:prstGeom prst="roundRect">
            <a:avLst>
              <a:gd name="adj" fmla="val 6897"/>
            </a:avLst>
          </a:prstGeom>
          <a:noFill/>
          <a:effectLst>
            <a:softEdge rad="31750"/>
          </a:effectLst>
        </p:spPr>
      </p:pic>
      <p:pic>
        <p:nvPicPr>
          <p:cNvPr id="2052" name="Picture 4" descr="http://typeandgripefactory.com/print_jobs/table_of_content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75" b="99611" l="0" r="949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19599"/>
            <a:ext cx="2514600" cy="217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90238"/>
      </p:ext>
    </p:extLst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39887" y="1981200"/>
            <a:ext cx="5903913" cy="1473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Comparison and Logical Operators</a:t>
            </a:r>
            <a:endParaRPr lang="bg-BG" dirty="0"/>
          </a:p>
        </p:txBody>
      </p:sp>
      <p:pic>
        <p:nvPicPr>
          <p:cNvPr id="45058" name="Picture 2" descr="http://static.arstechnica.com/binary_code_cloud_ar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362200" y="4257675"/>
            <a:ext cx="4495800" cy="1609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7654092"/>
      </p:ext>
    </p:extLst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</a:p>
        </p:txBody>
      </p:sp>
      <p:graphicFrame>
        <p:nvGraphicFramePr>
          <p:cNvPr id="5" name="Group 134"/>
          <p:cNvGraphicFramePr>
            <a:graphicFrameLocks noGrp="1"/>
          </p:cNvGraphicFramePr>
          <p:nvPr>
            <p:ph idx="1"/>
          </p:nvPr>
        </p:nvGraphicFramePr>
        <p:xfrm>
          <a:off x="762000" y="1219200"/>
          <a:ext cx="7562850" cy="3514980"/>
        </p:xfrm>
        <a:graphic>
          <a:graphicData uri="http://schemas.openxmlformats.org/drawingml/2006/table">
            <a:tbl>
              <a:tblPr/>
              <a:tblGrid>
                <a:gridCol w="429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9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 in C#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Equals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==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Not Equals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!=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Greater Than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Greater Than or Equals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&gt;=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Less Than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Less Than or Equals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&lt;=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4922856"/>
            <a:ext cx="8686800" cy="6858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Example: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757238" y="5678269"/>
            <a:ext cx="75596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result = 5 &lt;= 6;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Console.WriteLine(result); // True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6256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Logical Operators</a:t>
            </a:r>
          </a:p>
        </p:txBody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4114800"/>
            <a:ext cx="8686800" cy="2590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 Morgan laws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!!A </a:t>
            </a:r>
            <a:r>
              <a:rPr lang="en-US" sz="3200" dirty="0">
                <a:solidFill>
                  <a:srgbClr val="EBFFD2"/>
                </a:solidFill>
                <a:sym typeface="Wingdings" pitchFamily="2" charset="2"/>
              </a:rPr>
              <a:t>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!(A || B) </a:t>
            </a:r>
            <a:r>
              <a:rPr lang="en-US" sz="3200" dirty="0">
                <a:solidFill>
                  <a:srgbClr val="EBFFD2"/>
                </a:solidFill>
                <a:sym typeface="Wingdings" pitchFamily="2" charset="2"/>
              </a:rPr>
              <a:t>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!A &amp;&amp; !B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!(A &amp;&amp; B) </a:t>
            </a:r>
            <a:r>
              <a:rPr lang="en-US" sz="3200" dirty="0">
                <a:solidFill>
                  <a:srgbClr val="EBFFD2"/>
                </a:solidFill>
                <a:sym typeface="Wingdings" pitchFamily="2" charset="2"/>
              </a:rPr>
              <a:t>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 !A || !B</a:t>
            </a:r>
            <a:endParaRPr lang="en-US" dirty="0">
              <a:latin typeface="Courier New" pitchFamily="49" charset="0"/>
            </a:endParaRPr>
          </a:p>
        </p:txBody>
      </p:sp>
      <p:graphicFrame>
        <p:nvGraphicFramePr>
          <p:cNvPr id="4" name="Group 134"/>
          <p:cNvGraphicFramePr>
            <a:graphicFrameLocks/>
          </p:cNvGraphicFramePr>
          <p:nvPr/>
        </p:nvGraphicFramePr>
        <p:xfrm>
          <a:off x="762000" y="1172844"/>
          <a:ext cx="7562850" cy="2637156"/>
        </p:xfrm>
        <a:graphic>
          <a:graphicData uri="http://schemas.openxmlformats.org/drawingml/2006/table">
            <a:tbl>
              <a:tblPr/>
              <a:tblGrid>
                <a:gridCol w="42937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9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31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Operator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3200" b="1" kern="1200" dirty="0"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Notation in C#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282575" marR="0" lvl="0" indent="-282575" algn="l" defTabSz="914400" rtl="0" eaLnBrk="0" fontAlgn="base" latinLnBrk="0" hangingPunct="0">
                        <a:lnSpc>
                          <a:spcPts val="3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6A6BD">
                            <a:lumMod val="40000"/>
                            <a:lumOff val="60000"/>
                          </a:srgbClr>
                        </a:buClr>
                        <a:buSzPct val="70000"/>
                        <a:buFont typeface="Wingdings 2" pitchFamily="18" charset="2"/>
                        <a:buNone/>
                        <a:tabLst>
                          <a:tab pos="282575" algn="l"/>
                        </a:tabLst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 NOT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!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 AND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&amp;&amp;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 OR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||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BFFD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Logical Exclusive OR (XOR)</a:t>
                      </a:r>
                      <a:endParaRPr kumimoji="0" lang="bg-BG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6A6BD">
                              <a:lumMod val="20000"/>
                              <a:lumOff val="80000"/>
                            </a:srgb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^</a:t>
                      </a:r>
                      <a:endParaRPr kumimoji="0" lang="en-US" sz="2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BFFD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3010" name="Picture 2" descr="http://cdn-viper.demandvideo.com/media/4aca8bba-f8fa-4fad-967d-0671acb43f44/jpeg/a4014cb6-f0ac-44bc-99e1-db01a2c0c12b_2.jpg?width=274&amp;height=20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839691" y="4800600"/>
            <a:ext cx="2847109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65924"/>
      </p:ext>
    </p:extLst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2057400"/>
            <a:ext cx="8229600" cy="685800"/>
          </a:xfrm>
        </p:spPr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0" y="2783679"/>
            <a:ext cx="8229600" cy="569120"/>
          </a:xfrm>
        </p:spPr>
        <p:txBody>
          <a:bodyPr/>
          <a:lstStyle/>
          <a:p>
            <a:r>
              <a:rPr lang="en-US" dirty="0"/>
              <a:t>Implementing Conditional Logic</a:t>
            </a:r>
          </a:p>
        </p:txBody>
      </p:sp>
      <p:pic>
        <p:nvPicPr>
          <p:cNvPr id="3075" name="Picture 3" descr="http://ts4.mm.bing.net/images/thumbnail.aspx?q=1335231651531&amp;id=bd29de2236c1e91f9ccab37fa353e830&amp;url=http%3a%2f%2fwww.webdesign.org%2fimg_articles%2f8231%2fIf-Else-Statements.jp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001106" y="3886200"/>
            <a:ext cx="3135086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407022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</a:t>
            </a:r>
            <a:endParaRPr lang="bg-BG" i="1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most simple conditional statement</a:t>
            </a:r>
          </a:p>
          <a:p>
            <a:pPr>
              <a:lnSpc>
                <a:spcPct val="100000"/>
              </a:lnSpc>
            </a:pPr>
            <a:r>
              <a:rPr lang="en-US" dirty="0"/>
              <a:t>Enables you to test for a condition</a:t>
            </a:r>
          </a:p>
          <a:p>
            <a:pPr>
              <a:lnSpc>
                <a:spcPct val="100000"/>
              </a:lnSpc>
            </a:pPr>
            <a:r>
              <a:rPr lang="en-US" dirty="0"/>
              <a:t>Branch to different parts of the code depending on the result</a:t>
            </a:r>
          </a:p>
          <a:p>
            <a:pPr>
              <a:lnSpc>
                <a:spcPct val="100000"/>
              </a:lnSpc>
            </a:pPr>
            <a:r>
              <a:rPr lang="en-US" dirty="0"/>
              <a:t>The simplest form of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statement:</a:t>
            </a:r>
          </a:p>
        </p:txBody>
      </p:sp>
      <p:sp>
        <p:nvSpPr>
          <p:cNvPr id="428036" name="Rectangle 4"/>
          <p:cNvSpPr>
            <a:spLocks noChangeArrowheads="1"/>
          </p:cNvSpPr>
          <p:nvPr/>
        </p:nvSpPr>
        <p:spPr bwMode="auto">
          <a:xfrm>
            <a:off x="828675" y="44196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(condition) 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76379"/>
      </p:ext>
    </p:extLst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and Statement</a:t>
            </a:r>
            <a:endParaRPr lang="bg-BG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condition can be: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Boolean variable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Boolean logical expression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Comparison expression</a:t>
            </a:r>
          </a:p>
          <a:p>
            <a:pPr>
              <a:lnSpc>
                <a:spcPct val="100000"/>
              </a:lnSpc>
            </a:pPr>
            <a:r>
              <a:rPr lang="en-US" dirty="0"/>
              <a:t>The condition cannot be integer variable (like in C / C++</a:t>
            </a:r>
            <a:r>
              <a:rPr lang="bg-BG" dirty="0"/>
              <a:t> </a:t>
            </a:r>
            <a:r>
              <a:rPr lang="en-US"/>
              <a:t>or JavaScript)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statement can be: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Single statement ending with a semicolon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Block enclosed in braces</a:t>
            </a:r>
            <a:r>
              <a:rPr lang="en-US" dirty="0"/>
              <a:t> </a:t>
            </a:r>
          </a:p>
        </p:txBody>
      </p:sp>
      <p:pic>
        <p:nvPicPr>
          <p:cNvPr id="40961" name="Picture 1" descr="C:\Trash\condition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634347" y="1143001"/>
            <a:ext cx="2130240" cy="1676400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75641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Works?</a:t>
            </a:r>
            <a:endParaRPr lang="bg-BG"/>
          </a:p>
        </p:txBody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4572000"/>
            <a:ext cx="8420100" cy="20256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condition is evaluated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it is true, the statement is executed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it is false, the statement is skipped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133600" y="990600"/>
            <a:ext cx="4692649" cy="3276600"/>
            <a:chOff x="2209800" y="762000"/>
            <a:chExt cx="4692649" cy="3276600"/>
          </a:xfrm>
        </p:grpSpPr>
        <p:sp>
          <p:nvSpPr>
            <p:cNvPr id="429067" name="Text Box 11"/>
            <p:cNvSpPr txBox="1">
              <a:spLocks noChangeArrowheads="1"/>
            </p:cNvSpPr>
            <p:nvPr/>
          </p:nvSpPr>
          <p:spPr bwMode="auto">
            <a:xfrm>
              <a:off x="3276600" y="2362200"/>
              <a:ext cx="935038" cy="382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true</a:t>
              </a:r>
              <a:endParaRPr lang="bg-BG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429060" name="AutoShape 4"/>
            <p:cNvSpPr>
              <a:spLocks noChangeArrowheads="1"/>
            </p:cNvSpPr>
            <p:nvPr/>
          </p:nvSpPr>
          <p:spPr bwMode="auto">
            <a:xfrm>
              <a:off x="2209800" y="1255713"/>
              <a:ext cx="3887787" cy="1150937"/>
            </a:xfrm>
            <a:prstGeom prst="flowChartDecision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condition</a:t>
              </a:r>
              <a:endPara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9061" name="Line 5"/>
            <p:cNvSpPr>
              <a:spLocks noChangeShapeType="1"/>
            </p:cNvSpPr>
            <p:nvPr/>
          </p:nvSpPr>
          <p:spPr bwMode="auto">
            <a:xfrm>
              <a:off x="4152900" y="2408238"/>
              <a:ext cx="0" cy="360362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9062" name="Text Box 6"/>
            <p:cNvSpPr txBox="1">
              <a:spLocks noChangeArrowheads="1"/>
            </p:cNvSpPr>
            <p:nvPr/>
          </p:nvSpPr>
          <p:spPr bwMode="auto">
            <a:xfrm>
              <a:off x="2857500" y="2768600"/>
              <a:ext cx="2519362" cy="71913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statement</a:t>
              </a:r>
              <a:endPara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9063" name="Line 7"/>
            <p:cNvSpPr>
              <a:spLocks noChangeShapeType="1"/>
            </p:cNvSpPr>
            <p:nvPr/>
          </p:nvSpPr>
          <p:spPr bwMode="auto">
            <a:xfrm>
              <a:off x="4152900" y="3487738"/>
              <a:ext cx="0" cy="550862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9064" name="Line 8"/>
            <p:cNvSpPr>
              <a:spLocks noChangeShapeType="1"/>
            </p:cNvSpPr>
            <p:nvPr/>
          </p:nvSpPr>
          <p:spPr bwMode="auto">
            <a:xfrm flipH="1">
              <a:off x="4150519" y="3693320"/>
              <a:ext cx="267970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9066" name="Line 10"/>
            <p:cNvSpPr>
              <a:spLocks noChangeShapeType="1"/>
            </p:cNvSpPr>
            <p:nvPr/>
          </p:nvSpPr>
          <p:spPr bwMode="auto">
            <a:xfrm>
              <a:off x="6039643" y="1833562"/>
              <a:ext cx="792953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9068" name="Text Box 12"/>
            <p:cNvSpPr txBox="1">
              <a:spLocks noChangeArrowheads="1"/>
            </p:cNvSpPr>
            <p:nvPr/>
          </p:nvSpPr>
          <p:spPr bwMode="auto">
            <a:xfrm>
              <a:off x="6037262" y="1467050"/>
              <a:ext cx="865187" cy="382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false</a:t>
              </a:r>
              <a:endParaRPr lang="bg-BG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429069" name="Line 13"/>
            <p:cNvSpPr>
              <a:spLocks noChangeShapeType="1"/>
            </p:cNvSpPr>
            <p:nvPr/>
          </p:nvSpPr>
          <p:spPr bwMode="auto">
            <a:xfrm>
              <a:off x="4152900" y="762000"/>
              <a:ext cx="0" cy="495300"/>
            </a:xfrm>
            <a:prstGeom prst="line">
              <a:avLst/>
            </a:prstGeom>
            <a:ln w="25400">
              <a:solidFill>
                <a:schemeClr val="accent5">
                  <a:lumMod val="20000"/>
                  <a:lumOff val="80000"/>
                </a:schemeClr>
              </a:solidFill>
              <a:headEnd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429065" name="Line 9"/>
            <p:cNvSpPr>
              <a:spLocks noChangeShapeType="1"/>
            </p:cNvSpPr>
            <p:nvPr/>
          </p:nvSpPr>
          <p:spPr bwMode="auto">
            <a:xfrm>
              <a:off x="6818312" y="1831975"/>
              <a:ext cx="0" cy="187325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5071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of Visual Studio</a:t>
            </a:r>
            <a:endParaRPr lang="bg-BG"/>
          </a:p>
        </p:txBody>
      </p:sp>
      <p:sp>
        <p:nvSpPr>
          <p:cNvPr id="458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Single tool for: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Writing code in many languages (C#, VB, …)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different technologies (Web, WPF, …)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For different platforms (.NET CF, Silverlight, …)</a:t>
            </a:r>
          </a:p>
          <a:p>
            <a:pPr>
              <a:spcBef>
                <a:spcPts val="1200"/>
              </a:spcBef>
            </a:pPr>
            <a:r>
              <a:rPr lang="en-US" dirty="0"/>
              <a:t>Full integration of most development activities (coding, compiling, testing, debugging, deployment, version control, ...)</a:t>
            </a:r>
          </a:p>
          <a:p>
            <a:pPr>
              <a:spcBef>
                <a:spcPts val="1200"/>
              </a:spcBef>
            </a:pPr>
            <a:r>
              <a:rPr lang="en-US" dirty="0"/>
              <a:t>Very easy to use!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4" name="Picture 1" descr="C:\Trash\vs2010-logo-small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4" y="5562600"/>
            <a:ext cx="2243136" cy="957072"/>
          </a:xfrm>
          <a:prstGeom prst="roundRect">
            <a:avLst>
              <a:gd name="adj" fmla="val 11722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798588982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 – Example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1387019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Console.WriteLine("Enter two numbers.");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biggerNumber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smallerNumber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(smallerNumber &gt; biggerNumber)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biggerNumber = smallerNumber;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Console.WriteLine("The greater number is: {0}",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biggerNumber);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6702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025" y="1828800"/>
            <a:ext cx="6480175" cy="736600"/>
          </a:xfrm>
        </p:spPr>
        <p:txBody>
          <a:bodyPr/>
          <a:lstStyle/>
          <a:p>
            <a:pPr marL="838200" indent="-838200">
              <a:lnSpc>
                <a:spcPct val="11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6425" y="2805711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3074" name="Picture 2" descr="http://i2.sitepoint.com/graphics/1732_programming_flowchart_i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4079620"/>
            <a:ext cx="2382898" cy="2295524"/>
          </a:xfrm>
          <a:prstGeom prst="roundRect">
            <a:avLst>
              <a:gd name="adj" fmla="val 106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49" y="4114800"/>
            <a:ext cx="2085976" cy="226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0"/>
          <a:stretch/>
        </p:blipFill>
        <p:spPr bwMode="auto">
          <a:xfrm>
            <a:off x="6078537" y="1503362"/>
            <a:ext cx="2880082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450283"/>
      </p:ext>
    </p:extLst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i="1" dirty="0"/>
              <a:t> </a:t>
            </a:r>
            <a:r>
              <a:rPr lang="en-US" dirty="0"/>
              <a:t>Statement</a:t>
            </a:r>
            <a:endParaRPr lang="bg-BG" dirty="0"/>
          </a:p>
        </p:txBody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496300" cy="53292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900" dirty="0"/>
              <a:t>More complex and useful conditional statement</a:t>
            </a:r>
          </a:p>
          <a:p>
            <a:pPr>
              <a:lnSpc>
                <a:spcPct val="100000"/>
              </a:lnSpc>
            </a:pPr>
            <a:r>
              <a:rPr lang="en-US" sz="2900" dirty="0"/>
              <a:t>Executes one branch if the condition is true, and another if it is false </a:t>
            </a:r>
          </a:p>
          <a:p>
            <a:pPr>
              <a:lnSpc>
                <a:spcPct val="100000"/>
              </a:lnSpc>
            </a:pPr>
            <a:r>
              <a:rPr lang="en-US" sz="2900" dirty="0"/>
              <a:t>The simplest form of an </a:t>
            </a:r>
            <a:r>
              <a:rPr lang="en-US" sz="2900" dirty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2900" dirty="0"/>
              <a:t> statement:</a:t>
            </a:r>
          </a:p>
        </p:txBody>
      </p:sp>
      <p:sp>
        <p:nvSpPr>
          <p:cNvPr id="495620" name="Rectangle 4"/>
          <p:cNvSpPr>
            <a:spLocks noChangeArrowheads="1"/>
          </p:cNvSpPr>
          <p:nvPr/>
        </p:nvSpPr>
        <p:spPr bwMode="auto">
          <a:xfrm>
            <a:off x="827088" y="3757832"/>
            <a:ext cx="7416800" cy="264296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(expression)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statement1;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statement2;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19407"/>
      </p:ext>
    </p:extLst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51" name="Line 11"/>
          <p:cNvSpPr>
            <a:spLocks noChangeShapeType="1"/>
          </p:cNvSpPr>
          <p:nvPr/>
        </p:nvSpPr>
        <p:spPr bwMode="auto">
          <a:xfrm flipH="1">
            <a:off x="3036887" y="3633787"/>
            <a:ext cx="0" cy="709613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</a:t>
            </a:r>
            <a:r>
              <a:rPr lang="en-US" dirty="0"/>
              <a:t>Works ?</a:t>
            </a:r>
            <a:endParaRPr lang="bg-BG" dirty="0"/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4495800"/>
            <a:ext cx="8496300" cy="21018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condition is evaluated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it is true, the first statement is executed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it is false, the second statement is executed</a:t>
            </a:r>
            <a:endParaRPr lang="bg-BG" dirty="0"/>
          </a:p>
        </p:txBody>
      </p:sp>
      <p:sp>
        <p:nvSpPr>
          <p:cNvPr id="496645" name="AutoShape 5"/>
          <p:cNvSpPr>
            <a:spLocks noChangeArrowheads="1"/>
          </p:cNvSpPr>
          <p:nvPr/>
        </p:nvSpPr>
        <p:spPr bwMode="auto">
          <a:xfrm>
            <a:off x="1524000" y="1427162"/>
            <a:ext cx="3048000" cy="863600"/>
          </a:xfrm>
          <a:prstGeom prst="flowChartDecision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condition</a:t>
            </a:r>
            <a:endParaRPr lang="bg-BG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96646" name="Line 6"/>
          <p:cNvSpPr>
            <a:spLocks noChangeShapeType="1"/>
          </p:cNvSpPr>
          <p:nvPr/>
        </p:nvSpPr>
        <p:spPr bwMode="auto">
          <a:xfrm>
            <a:off x="3035300" y="2290762"/>
            <a:ext cx="0" cy="466725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96650" name="Text Box 10"/>
          <p:cNvSpPr txBox="1">
            <a:spLocks noChangeArrowheads="1"/>
          </p:cNvSpPr>
          <p:nvPr/>
        </p:nvSpPr>
        <p:spPr bwMode="auto">
          <a:xfrm>
            <a:off x="1957387" y="2757487"/>
            <a:ext cx="2159000" cy="868362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first</a:t>
            </a:r>
          </a:p>
          <a:p>
            <a:pPr algn="ctr">
              <a:lnSpc>
                <a:spcPct val="85000"/>
              </a:lnSpc>
            </a:pP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statement</a:t>
            </a:r>
            <a:endParaRPr lang="bg-BG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496652" name="Line 12"/>
          <p:cNvSpPr>
            <a:spLocks noChangeShapeType="1"/>
          </p:cNvSpPr>
          <p:nvPr/>
        </p:nvSpPr>
        <p:spPr bwMode="auto">
          <a:xfrm flipH="1">
            <a:off x="3041647" y="3950494"/>
            <a:ext cx="3654428" cy="0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96664" name="Line 24"/>
          <p:cNvSpPr>
            <a:spLocks noChangeShapeType="1"/>
          </p:cNvSpPr>
          <p:nvPr/>
        </p:nvSpPr>
        <p:spPr bwMode="auto">
          <a:xfrm>
            <a:off x="6686350" y="2338939"/>
            <a:ext cx="0" cy="1623461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non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96665" name="Line 25"/>
          <p:cNvSpPr>
            <a:spLocks noChangeShapeType="1"/>
          </p:cNvSpPr>
          <p:nvPr/>
        </p:nvSpPr>
        <p:spPr bwMode="auto">
          <a:xfrm>
            <a:off x="4529139" y="1858962"/>
            <a:ext cx="1033462" cy="0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96666" name="Text Box 26"/>
          <p:cNvSpPr txBox="1">
            <a:spLocks noChangeArrowheads="1"/>
          </p:cNvSpPr>
          <p:nvPr/>
        </p:nvSpPr>
        <p:spPr bwMode="auto">
          <a:xfrm>
            <a:off x="2177750" y="2325036"/>
            <a:ext cx="935037" cy="3562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endParaRPr lang="bg-BG" sz="2000" i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496669" name="Line 29"/>
          <p:cNvSpPr>
            <a:spLocks noChangeShapeType="1"/>
          </p:cNvSpPr>
          <p:nvPr/>
        </p:nvSpPr>
        <p:spPr bwMode="auto">
          <a:xfrm>
            <a:off x="3036887" y="914400"/>
            <a:ext cx="0" cy="512762"/>
          </a:xfrm>
          <a:prstGeom prst="line">
            <a:avLst/>
          </a:prstGeom>
          <a:noFill/>
          <a:ln w="254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496670" name="Text Box 30"/>
          <p:cNvSpPr txBox="1">
            <a:spLocks noChangeArrowheads="1"/>
          </p:cNvSpPr>
          <p:nvPr/>
        </p:nvSpPr>
        <p:spPr bwMode="auto">
          <a:xfrm>
            <a:off x="5572225" y="1397399"/>
            <a:ext cx="2232025" cy="941387"/>
          </a:xfrm>
          <a:prstGeom prst="rect">
            <a:avLst/>
          </a:prstGeom>
          <a:solidFill>
            <a:schemeClr val="accent5">
              <a:lumMod val="20000"/>
              <a:lumOff val="80000"/>
              <a:alpha val="5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85000"/>
              </a:lnSpc>
            </a:pP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second</a:t>
            </a:r>
          </a:p>
          <a:p>
            <a:pPr algn="ctr">
              <a:lnSpc>
                <a:spcPct val="85000"/>
              </a:lnSpc>
            </a:pP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statement</a:t>
            </a:r>
            <a:endParaRPr lang="bg-BG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5" name="Text Box 26"/>
          <p:cNvSpPr txBox="1">
            <a:spLocks noChangeArrowheads="1"/>
          </p:cNvSpPr>
          <p:nvPr/>
        </p:nvSpPr>
        <p:spPr bwMode="auto">
          <a:xfrm>
            <a:off x="4600075" y="1509712"/>
            <a:ext cx="761999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  <a:spcBef>
                <a:spcPct val="50000"/>
              </a:spcBef>
            </a:pPr>
            <a:r>
              <a:rPr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</a:t>
            </a:r>
            <a:endParaRPr lang="bg-BG" sz="2000" i="1" dirty="0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2648"/>
      </p:ext>
    </p:extLst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i="1" dirty="0"/>
              <a:t> </a:t>
            </a:r>
            <a:r>
              <a:rPr lang="en-US" dirty="0"/>
              <a:t>Statement – Example</a:t>
            </a:r>
            <a:endParaRPr lang="bg-BG" dirty="0"/>
          </a:p>
        </p:txBody>
      </p:sp>
      <p:sp>
        <p:nvSpPr>
          <p:cNvPr id="494597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Checking a number if it is odd or even</a:t>
            </a:r>
            <a:endParaRPr lang="en-US" sz="3400" dirty="0"/>
          </a:p>
        </p:txBody>
      </p:sp>
      <p:sp>
        <p:nvSpPr>
          <p:cNvPr id="494596" name="Rectangle 4"/>
          <p:cNvSpPr>
            <a:spLocks noChangeArrowheads="1"/>
          </p:cNvSpPr>
          <p:nvPr/>
        </p:nvSpPr>
        <p:spPr bwMode="auto">
          <a:xfrm>
            <a:off x="827088" y="2103438"/>
            <a:ext cx="74168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Console.ReadLine();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int.Parse(s);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% 2 == 0)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Console.WriteLine("This number is even.");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Console.WriteLine("This number is odd.");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34512"/>
      </p:ext>
    </p:extLst>
  </p:cSld>
  <p:clrMapOvr>
    <a:masterClrMapping/>
  </p:clrMapOvr>
  <p:transition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28800"/>
            <a:ext cx="7848600" cy="736600"/>
          </a:xfrm>
        </p:spPr>
        <p:txBody>
          <a:bodyPr/>
          <a:lstStyle/>
          <a:p>
            <a:pPr marL="838200" indent="-838200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/>
              <a:t> Statement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92288" y="2805711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33793" name="Picture 1" descr="C:\Trash\condition.pn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2362200" y="3636962"/>
            <a:ext cx="4343400" cy="2057400"/>
          </a:xfrm>
          <a:prstGeom prst="roundRect">
            <a:avLst>
              <a:gd name="adj" fmla="val 30830"/>
            </a:avLst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926286086"/>
      </p:ext>
    </p:extLst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8229600" cy="685800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555079"/>
            <a:ext cx="8229600" cy="569120"/>
          </a:xfrm>
        </p:spPr>
        <p:txBody>
          <a:bodyPr/>
          <a:lstStyle/>
          <a:p>
            <a:r>
              <a:rPr lang="en-US" dirty="0"/>
              <a:t>Creating More Complex Logic</a:t>
            </a:r>
          </a:p>
        </p:txBody>
      </p:sp>
      <p:pic>
        <p:nvPicPr>
          <p:cNvPr id="2050" name="Picture 2" descr="C:\Trash\nested-ifs.png"/>
          <p:cNvPicPr>
            <a:picLocks noChangeAspect="1" noChangeArrowheads="1"/>
          </p:cNvPicPr>
          <p:nvPr/>
        </p:nvPicPr>
        <p:blipFill>
          <a:blip r:embed="rId2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498688" y="3581907"/>
            <a:ext cx="4145388" cy="2590293"/>
          </a:xfrm>
          <a:prstGeom prst="roundRect">
            <a:avLst>
              <a:gd name="adj" fmla="val 17055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48425033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Statements</a:t>
            </a:r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i="1" dirty="0"/>
              <a:t> </a:t>
            </a:r>
            <a:r>
              <a:rPr lang="en-US" sz="2800" dirty="0"/>
              <a:t>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sz="2800" dirty="0"/>
              <a:t> statements can be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nested</a:t>
            </a:r>
            <a:r>
              <a:rPr lang="en-US" sz="2800" dirty="0"/>
              <a:t>, i.e. used inside another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dirty="0"/>
              <a:t> or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2800" i="1" dirty="0"/>
              <a:t> </a:t>
            </a:r>
            <a:r>
              <a:rPr lang="en-US" sz="2800" dirty="0"/>
              <a:t>statement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Every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sz="2800" dirty="0"/>
              <a:t> corresponds to its closest preceding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443396" name="Rectangle 4"/>
          <p:cNvSpPr>
            <a:spLocks noChangeArrowheads="1"/>
          </p:cNvSpPr>
          <p:nvPr/>
        </p:nvSpPr>
        <p:spPr bwMode="auto">
          <a:xfrm>
            <a:off x="755650" y="2590800"/>
            <a:ext cx="7561263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(expression)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(expression)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statement;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statement;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statement;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98819"/>
      </p:ext>
    </p:extLst>
  </p:cSld>
  <p:clrMapOvr>
    <a:masterClrMapping/>
  </p:clrMapOvr>
  <p:transition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335213" y="71438"/>
            <a:ext cx="6732587" cy="909637"/>
          </a:xfrm>
        </p:spPr>
        <p:txBody>
          <a:bodyPr/>
          <a:lstStyle/>
          <a:p>
            <a:r>
              <a:rPr lang="en-US" dirty="0"/>
              <a:t>Nested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– Good Practices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Always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US" dirty="0">
                <a:latin typeface="Courier New" pitchFamily="49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r>
              <a:rPr lang="en-US" dirty="0"/>
              <a:t> blocks to avoid ambiguity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Even when a single statement follows</a:t>
            </a:r>
          </a:p>
          <a:p>
            <a:pPr>
              <a:lnSpc>
                <a:spcPct val="100000"/>
              </a:lnSpc>
            </a:pPr>
            <a:r>
              <a:rPr lang="en-US" dirty="0"/>
              <a:t>Avoid using more than three levels of nested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statements</a:t>
            </a:r>
          </a:p>
          <a:p>
            <a:pPr>
              <a:lnSpc>
                <a:spcPct val="100000"/>
              </a:lnSpc>
            </a:pPr>
            <a:r>
              <a:rPr lang="en-US" dirty="0"/>
              <a:t>Put the case you normally expect to process first, then write the unusual cases</a:t>
            </a:r>
          </a:p>
          <a:p>
            <a:pPr>
              <a:lnSpc>
                <a:spcPct val="100000"/>
              </a:lnSpc>
            </a:pPr>
            <a:r>
              <a:rPr lang="en-US" dirty="0"/>
              <a:t>Arrange the code to make it more readable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54661"/>
      </p:ext>
    </p:extLst>
  </p:cSld>
  <p:clrMapOvr>
    <a:masterClrMapping/>
  </p:clrMapOvr>
  <p:transition/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/>
              <a:t>Nested </a:t>
            </a:r>
            <a:r>
              <a:rPr lang="en-US" sz="3700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US" sz="3700" dirty="0"/>
              <a:t> Statements – Example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539750" y="1066800"/>
            <a:ext cx="8064500" cy="543533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(first == second)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"These two numbers are equal.");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(first &gt; second)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"The first number is bigger.");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 second is bigger.");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0529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– Example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010400" cy="5372724"/>
          </a:xfrm>
          <a:prstGeom prst="roundRect">
            <a:avLst>
              <a:gd name="adj" fmla="val 1331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4766470"/>
      </p:ext>
    </p:extLst>
  </p:cSld>
  <p:clrMapOvr>
    <a:masterClrMapping/>
  </p:clrMapOvr>
  <p:transition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14800" y="1600200"/>
            <a:ext cx="4157663" cy="144303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Nested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/>
              <a:t>Statements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291458" y="3336024"/>
            <a:ext cx="3519041" cy="47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5" name="Picture 1" descr="C:\Trash\nested-if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9202375">
            <a:off x="1296288" y="2065912"/>
            <a:ext cx="2694694" cy="4042041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2314881"/>
      </p:ext>
    </p:extLst>
  </p:cSld>
  <p:clrMapOvr>
    <a:masterClrMapping/>
  </p:clrMapOvr>
  <p:transition/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if-else-if-else-…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Sometimes we need to use another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if</a:t>
            </a:r>
            <a:r>
              <a:rPr lang="en-US" dirty="0"/>
              <a:t>-construction in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else</a:t>
            </a:r>
            <a:r>
              <a:rPr lang="en-US" dirty="0"/>
              <a:t> block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Thus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else if</a:t>
            </a:r>
            <a:r>
              <a:rPr lang="en-US" dirty="0"/>
              <a:t> can be used: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2895600"/>
            <a:ext cx="777240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ch = 'X';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(ch == 'A' || ch == 'a')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Console.WriteLine("Vowel [ei]");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 (ch == 'E' || ch == 'e')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Console.WriteLine("Vowel [i:]");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  …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16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…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5249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zone.ni.com/cms/images/devzone/tut/lkzolnlp55853.gif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90800" y="609600"/>
            <a:ext cx="3929874" cy="3067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37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43678" y="4114800"/>
            <a:ext cx="5219122" cy="14430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Multiple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if-else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/>
              <a:t>Statements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785463" y="5850624"/>
            <a:ext cx="3519041" cy="47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140388755"/>
      </p:ext>
    </p:extLst>
  </p:cSld>
  <p:clrMapOvr>
    <a:masterClrMapping/>
  </p:clrMapOvr>
  <p:transition/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1971675"/>
            <a:ext cx="7345362" cy="80486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4800" dirty="0">
                <a:latin typeface="Consolas" pitchFamily="49" charset="0"/>
                <a:cs typeface="Consolas" pitchFamily="49" charset="0"/>
              </a:rPr>
              <a:t>switch-case</a:t>
            </a:r>
            <a:endParaRPr lang="bg-BG" sz="4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1828" name="Rectangle 4"/>
          <p:cNvSpPr>
            <a:spLocks noChangeArrowheads="1"/>
          </p:cNvSpPr>
          <p:nvPr/>
        </p:nvSpPr>
        <p:spPr bwMode="auto">
          <a:xfrm>
            <a:off x="1258888" y="2902549"/>
            <a:ext cx="6480175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ClrTx/>
              <a:buFontTx/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Making Several Comparisons at Once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6626" name="Picture 2" descr="http://www.middleleaze.co.uk/network_switch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681256" y="4124325"/>
            <a:ext cx="5654040" cy="1866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1995942"/>
      </p:ext>
    </p:extLst>
  </p:cSld>
  <p:clrMapOvr>
    <a:masterClrMapping/>
  </p:clrMapOvr>
  <p:transition/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66800"/>
            <a:ext cx="8496300" cy="54594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Selects for execution a statement from a list depending on the value of 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3000" dirty="0"/>
              <a:t> expression </a:t>
            </a: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539750" y="2819400"/>
            <a:ext cx="7993063" cy="355758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(day)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1: Console.WriteLine("Monday");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2: Console.WriteLine("Tuesday");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3: Console.WriteLine("Wednesday");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4: Console.WriteLine("Thursday");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5: Console.WriteLine("Friday");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6: Console.WriteLine("Saturday");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case 7: Console.WriteLine("Sunday");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default: Console.WriteLine("Error!");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09795"/>
      </p:ext>
    </p:extLst>
  </p:cSld>
  <p:clrMapOvr>
    <a:masterClrMapping/>
  </p:clrMapOvr>
  <p:transition/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Works?</a:t>
            </a:r>
            <a:endParaRPr lang="bg-BG" dirty="0"/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/>
              <a:t>The expression is evaluated</a:t>
            </a:r>
          </a:p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/>
              <a:t>When one of the constants specified in a case label is equal to the expression</a:t>
            </a:r>
          </a:p>
          <a:p>
            <a:pPr marL="1073150" lvl="1" indent="-350838">
              <a:lnSpc>
                <a:spcPct val="100000"/>
              </a:lnSpc>
            </a:pPr>
            <a:r>
              <a:rPr lang="en-US" dirty="0"/>
              <a:t>The statement that corresponds to that case is executed</a:t>
            </a:r>
          </a:p>
          <a:p>
            <a:pPr marL="542925" indent="-542925">
              <a:lnSpc>
                <a:spcPct val="100000"/>
              </a:lnSpc>
              <a:buFontTx/>
              <a:buAutoNum type="arabicPeriod"/>
            </a:pPr>
            <a:r>
              <a:rPr lang="en-US" dirty="0"/>
              <a:t>If no case is equal to the expression</a:t>
            </a:r>
          </a:p>
          <a:p>
            <a:pPr marL="1073150" lvl="1" indent="-350838">
              <a:lnSpc>
                <a:spcPct val="100000"/>
              </a:lnSpc>
            </a:pPr>
            <a:r>
              <a:rPr lang="en-US" dirty="0"/>
              <a:t>If there is default case, it is executed</a:t>
            </a:r>
          </a:p>
          <a:p>
            <a:pPr marL="1073150" lvl="1" indent="-350838">
              <a:lnSpc>
                <a:spcPct val="100000"/>
              </a:lnSpc>
            </a:pPr>
            <a:r>
              <a:rPr lang="en-US" dirty="0"/>
              <a:t>Otherwise the control is transferred to the end point of the switch statement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94666"/>
      </p:ext>
    </p:extLst>
  </p:cSld>
  <p:clrMapOvr>
    <a:masterClrMapping/>
  </p:clrMapOvr>
  <p:transition/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3505200"/>
            <a:ext cx="6477000" cy="1371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>
                <a:latin typeface="+mn-lt"/>
                <a:cs typeface="Consolas" pitchFamily="49" charset="0"/>
              </a:rPr>
              <a:t>The </a:t>
            </a:r>
            <a:r>
              <a:rPr lang="en-US" noProof="1">
                <a:latin typeface="Consolas" pitchFamily="49" charset="0"/>
                <a:cs typeface="Consolas" pitchFamily="49" charset="0"/>
              </a:rPr>
              <a:t>switch-case </a:t>
            </a:r>
            <a:r>
              <a:rPr lang="en-US" noProof="1"/>
              <a:t>Statement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92288" y="5257800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22530" name="Picture 2" descr="http://www.ribbit.net/images/Network_Switch_Cabl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054278" y="914400"/>
            <a:ext cx="4946074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3513696"/>
      </p:ext>
    </p:extLst>
  </p:cSld>
  <p:clrMapOvr>
    <a:masterClrMapping/>
  </p:clrMapOvr>
  <p:transition/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: Rules</a:t>
            </a:r>
            <a:endParaRPr lang="bg-BG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Variables types like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3000" dirty="0"/>
              <a:t>, </a:t>
            </a:r>
            <a:r>
              <a:rPr lang="en-US" sz="30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enum</a:t>
            </a:r>
            <a:r>
              <a:rPr lang="en-US" sz="3000" dirty="0">
                <a:solidFill>
                  <a:schemeClr val="tx2"/>
                </a:solidFill>
              </a:rPr>
              <a:t> </a:t>
            </a:r>
            <a:r>
              <a:rPr lang="en-US" sz="3000" dirty="0"/>
              <a:t>and integral types can be used for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3000" dirty="0">
                <a:solidFill>
                  <a:schemeClr val="tx2"/>
                </a:solidFill>
              </a:rPr>
              <a:t> </a:t>
            </a:r>
            <a:r>
              <a:rPr lang="en-US" sz="3000" dirty="0"/>
              <a:t>expression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The value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sz="3000" dirty="0"/>
              <a:t> is permitted as a case label constant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The keyword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3000" dirty="0"/>
              <a:t> exits the switch statement 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"No fall through" rule – you are obligated to use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3000" dirty="0"/>
              <a:t> after each case  </a:t>
            </a:r>
          </a:p>
          <a:p>
            <a:pPr>
              <a:lnSpc>
                <a:spcPct val="100000"/>
              </a:lnSpc>
            </a:pPr>
            <a:r>
              <a:rPr lang="en-US" sz="3000" dirty="0"/>
              <a:t>Multiple labels that correspond to the same statement are permitted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04680"/>
      </p:ext>
    </p:extLst>
  </p:cSld>
  <p:clrMapOvr>
    <a:masterClrMapping/>
  </p:clrMapOvr>
  <p:transition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62000" indent="-762000"/>
            <a:r>
              <a:rPr lang="en-US"/>
              <a:t>Multiple Labels – Example</a:t>
            </a:r>
            <a:endParaRPr lang="bg-BG"/>
          </a:p>
        </p:txBody>
      </p:sp>
      <p:sp>
        <p:nvSpPr>
          <p:cNvPr id="528389" name="Rectangle 5"/>
          <p:cNvSpPr>
            <a:spLocks noChangeArrowheads="1"/>
          </p:cNvSpPr>
          <p:nvPr/>
        </p:nvSpPr>
        <p:spPr bwMode="auto">
          <a:xfrm>
            <a:off x="533400" y="2075795"/>
            <a:ext cx="80010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 (animal)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"dog" 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Console.WriteLine("MAMMAL");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"crocodile" 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"tortoise" 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case "snake" 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Console.WriteLine("REPTILE");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default 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Console.WriteLine("There is no such animal!");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break;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2839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1008062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/>
              <a:t>You can use multiple labels to execute the same statement in more than one case</a:t>
            </a:r>
            <a:endParaRPr lang="bg-BG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49845"/>
      </p:ext>
    </p:extLst>
  </p:cSld>
  <p:clrMapOvr>
    <a:masterClrMapping/>
  </p:clrMapOvr>
  <p:transition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0688" y="1600200"/>
            <a:ext cx="5448300" cy="14890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Multiple Labels in a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76400" y="32835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18433" name="Picture 1" descr="C:\Trash\cable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05000" y="4191000"/>
            <a:ext cx="5029200" cy="1905000"/>
          </a:xfrm>
          <a:prstGeom prst="roundRect">
            <a:avLst>
              <a:gd name="adj" fmla="val 36286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918217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Creating New Console Application</a:t>
            </a:r>
            <a:endParaRPr lang="bg-BG" sz="3600" dirty="0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lnSpc>
                <a:spcPts val="3200"/>
              </a:lnSpc>
              <a:buFontTx/>
              <a:buAutoNum type="arabicPeriod"/>
            </a:pPr>
            <a:r>
              <a:rPr lang="en-US" sz="3000" dirty="0"/>
              <a:t>File </a:t>
            </a:r>
            <a:r>
              <a:rPr lang="en-US" sz="3000" dirty="0">
                <a:sym typeface="Wingdings" pitchFamily="2" charset="2"/>
              </a:rPr>
              <a:t> New  Project ...</a:t>
            </a:r>
          </a:p>
          <a:p>
            <a:pPr marL="450850" indent="-450850">
              <a:lnSpc>
                <a:spcPts val="3200"/>
              </a:lnSpc>
              <a:buFontTx/>
              <a:buAutoNum type="arabicPeriod"/>
            </a:pPr>
            <a:r>
              <a:rPr lang="en-US" sz="3000" dirty="0"/>
              <a:t>Choose C# console application</a:t>
            </a:r>
          </a:p>
          <a:p>
            <a:pPr marL="450850" indent="-450850">
              <a:lnSpc>
                <a:spcPts val="3200"/>
              </a:lnSpc>
              <a:buFontTx/>
              <a:buAutoNum type="arabicPeriod"/>
            </a:pPr>
            <a:r>
              <a:rPr lang="en-US" sz="3000" dirty="0"/>
              <a:t>Choose project directory and name</a:t>
            </a:r>
            <a:endParaRPr lang="bg-BG" sz="30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024" y="2830970"/>
            <a:ext cx="5385954" cy="3722230"/>
          </a:xfrm>
          <a:prstGeom prst="roundRect">
            <a:avLst>
              <a:gd name="adj" fmla="val 1200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10255380"/>
      </p:ext>
    </p:extLst>
  </p:cSld>
  <p:clrMapOvr>
    <a:masterClrMapping/>
  </p:clrMapOvr>
  <p:transition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– Good Practices</a:t>
            </a:r>
            <a:r>
              <a:rPr lang="en-US" dirty="0">
                <a:latin typeface="Courier New" pitchFamily="49" charset="0"/>
              </a:rPr>
              <a:t> </a:t>
            </a:r>
            <a:endParaRPr lang="bg-BG" dirty="0">
              <a:latin typeface="Courier New" pitchFamily="49" charset="0"/>
            </a:endParaRPr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496300" cy="53292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There must be a separate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case</a:t>
            </a:r>
            <a:r>
              <a:rPr lang="en-US" dirty="0"/>
              <a:t> for every normal situation</a:t>
            </a:r>
          </a:p>
          <a:p>
            <a:pPr>
              <a:lnSpc>
                <a:spcPct val="100000"/>
              </a:lnSpc>
            </a:pPr>
            <a:r>
              <a:rPr lang="en-US" dirty="0"/>
              <a:t>Put the normal case first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Put the most frequently executed cases first and the least frequently executed last</a:t>
            </a:r>
          </a:p>
          <a:p>
            <a:pPr>
              <a:lnSpc>
                <a:spcPct val="100000"/>
              </a:lnSpc>
            </a:pPr>
            <a:r>
              <a:rPr lang="en-US" dirty="0"/>
              <a:t>Order cases alphabetically or numerically</a:t>
            </a:r>
          </a:p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default</a:t>
            </a:r>
            <a:r>
              <a:rPr lang="en-US" dirty="0"/>
              <a:t> use case that cannot be reached under normal</a:t>
            </a:r>
            <a:r>
              <a:rPr lang="bg-BG" dirty="0"/>
              <a:t> </a:t>
            </a:r>
            <a:r>
              <a:rPr lang="en-US" dirty="0"/>
              <a:t>circumstances</a:t>
            </a:r>
            <a:endParaRPr lang="bg-B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16756"/>
      </p:ext>
    </p:extLst>
  </p:cSld>
  <p:clrMapOvr>
    <a:masterClrMapping/>
  </p:clrMapOvr>
  <p:transition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bg-BG"/>
          </a:p>
        </p:txBody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Comparison and logical operators are used to compose logical conditions</a:t>
            </a:r>
          </a:p>
          <a:p>
            <a:pPr>
              <a:lnSpc>
                <a:spcPct val="100000"/>
              </a:lnSpc>
            </a:pPr>
            <a:r>
              <a:rPr lang="en-US" dirty="0"/>
              <a:t>The conditional statements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if-else</a:t>
            </a:r>
            <a:r>
              <a:rPr lang="en-US" dirty="0"/>
              <a:t> provide conditional execution of blocks of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Constantly used in computer programming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Conditional statements can be nested</a:t>
            </a:r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statement easily and elegantly checks an expression for a sequence of values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299776"/>
      </p:ext>
    </p:extLst>
  </p:cSld>
  <p:clrMapOvr>
    <a:masterClrMapping/>
  </p:clrMapOvr>
  <p:transition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27000"/>
            <a:ext cx="7086600" cy="838200"/>
          </a:xfrm>
        </p:spPr>
        <p:txBody>
          <a:bodyPr/>
          <a:lstStyle/>
          <a:p>
            <a:r>
              <a:rPr lang="en-US" sz="3600" dirty="0"/>
              <a:t>Conditional Statements</a:t>
            </a:r>
            <a:endParaRPr lang="en-US" sz="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3190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Free Trainings @ Telerik Academy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Fundamentals of C# Programming</a:t>
            </a:r>
            <a:br>
              <a:rPr lang="en-US" dirty="0"/>
            </a:br>
            <a:r>
              <a:rPr lang="en-US" dirty="0"/>
              <a:t>Track of Courses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 tooltip="&quot;Web Design with HTML 5, CSS 3 and JavaScript&quot; course @ Telerik Academy"/>
              </a:rPr>
              <a:t>csharpfundamentals.telerik.com 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3" tooltip="Telerik Software Academy - Free Programming Courses"/>
              </a:rPr>
              <a:t>academy.telerik.com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4" tooltip="Telerik Softyware Academy @ Facebook"/>
              </a:rPr>
              <a:t>facebook.com/TelerikAcademy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Learning System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5"/>
              </a:rPr>
              <a:t>telerikacademy.com</a:t>
            </a:r>
            <a:endParaRPr lang="en-US" noProof="1"/>
          </a:p>
        </p:txBody>
      </p:sp>
      <p:pic>
        <p:nvPicPr>
          <p:cNvPr id="5" name="Picture 5">
            <a:hlinkClick r:id="rId6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49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41" y="2969616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9" tooltip="Telerik Academy @ Facebook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00" y="4228275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hlinkClick r:id="rId2" tooltip="C# Fundamentals course"/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79" y="1066800"/>
            <a:ext cx="1581975" cy="158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EDCB9-CEE3-4D17-B03F-6E7AFE5144D8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180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0"/>
            <a:ext cx="8229600" cy="1524000"/>
          </a:xfrm>
        </p:spPr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240880"/>
            <a:ext cx="8134350" cy="56912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Execute Blocks of Code Multiple Times</a:t>
            </a:r>
          </a:p>
        </p:txBody>
      </p:sp>
      <p:pic>
        <p:nvPicPr>
          <p:cNvPr id="84996" name="Picture 4" descr="spiral - &amp;#x22;The Coasters&amp;#x22;, fractal art">
            <a:hlinkClick r:id="rId2" tooltip="spiral - &quot;The Coasters&quot;, fractal art | Edward Kinnally "/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762500" y="4495800"/>
            <a:ext cx="3816524" cy="1828800"/>
          </a:xfrm>
          <a:prstGeom prst="roundRect">
            <a:avLst>
              <a:gd name="adj" fmla="val 9375"/>
            </a:avLst>
          </a:prstGeom>
          <a:noFill/>
        </p:spPr>
      </p:pic>
      <p:pic>
        <p:nvPicPr>
          <p:cNvPr id="84998" name="Picture 6" descr="Genesis">
            <a:hlinkClick r:id="rId4" tooltip="Genesis | Edward Kinnally "/>
          </p:cNvPr>
          <p:cNvPicPr>
            <a:picLocks noChangeAspect="1" noChangeArrowheads="1"/>
          </p:cNvPicPr>
          <p:nvPr/>
        </p:nvPicPr>
        <p:blipFill>
          <a:blip r:embed="rId5" cstate="screen">
            <a:lum contrast="-20000"/>
          </a:blip>
          <a:srcRect/>
          <a:stretch>
            <a:fillRect/>
          </a:stretch>
        </p:blipFill>
        <p:spPr bwMode="auto">
          <a:xfrm rot="5400000">
            <a:off x="1769457" y="-169254"/>
            <a:ext cx="1795087" cy="4267202"/>
          </a:xfrm>
          <a:prstGeom prst="roundRect">
            <a:avLst>
              <a:gd name="adj" fmla="val 9914"/>
            </a:avLst>
          </a:prstGeom>
          <a:noFill/>
        </p:spPr>
      </p:pic>
      <p:sp>
        <p:nvSpPr>
          <p:cNvPr id="10" name="Text Placeholder 6"/>
          <p:cNvSpPr>
            <a:spLocks noGrp="1"/>
          </p:cNvSpPr>
          <p:nvPr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1" name="Text Placeholder 7"/>
          <p:cNvSpPr>
            <a:spLocks noGrp="1"/>
          </p:cNvSpPr>
          <p:nvPr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6"/>
              </a:rPr>
              <a:t>http://academy.telerik.com</a:t>
            </a:r>
            <a:r>
              <a:rPr lang="en-US" dirty="0"/>
              <a:t> </a:t>
            </a:r>
          </a:p>
        </p:txBody>
      </p:sp>
      <p:sp>
        <p:nvSpPr>
          <p:cNvPr id="12" name="Text Placeholder 13"/>
          <p:cNvSpPr>
            <a:spLocks noGrp="1"/>
          </p:cNvSpPr>
          <p:nvPr/>
        </p:nvSpPr>
        <p:spPr>
          <a:xfrm>
            <a:off x="429087" y="5352025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Fundamentals – Part 1</a:t>
            </a:r>
          </a:p>
        </p:txBody>
      </p:sp>
    </p:spTree>
    <p:extLst>
      <p:ext uri="{BB962C8B-B14F-4D97-AF65-F5344CB8AC3E}">
        <p14:creationId xmlns:p14="http://schemas.microsoft.com/office/powerpoint/2010/main" val="157866654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66800"/>
            <a:ext cx="8496300" cy="5486400"/>
          </a:xfrm>
        </p:spPr>
        <p:txBody>
          <a:bodyPr/>
          <a:lstStyle/>
          <a:p>
            <a:pPr marL="355600" indent="-3556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What is a Loop?</a:t>
            </a:r>
          </a:p>
          <a:p>
            <a:pPr marL="355600" indent="-3556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Loops in C#</a:t>
            </a:r>
          </a:p>
          <a:p>
            <a:pPr marL="982663" lvl="1" indent="-352425">
              <a:lnSpc>
                <a:spcPct val="100000"/>
              </a:lnSpc>
              <a:spcBef>
                <a:spcPts val="5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 loops</a:t>
            </a:r>
          </a:p>
          <a:p>
            <a:pPr marL="982663" lvl="1" indent="-352425">
              <a:lnSpc>
                <a:spcPct val="100000"/>
              </a:lnSpc>
              <a:spcBef>
                <a:spcPts val="5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US" dirty="0"/>
              <a:t> …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 loops</a:t>
            </a:r>
          </a:p>
          <a:p>
            <a:pPr marL="982663" lvl="1" indent="-352425">
              <a:lnSpc>
                <a:spcPct val="100000"/>
              </a:lnSpc>
              <a:spcBef>
                <a:spcPts val="5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loops</a:t>
            </a:r>
          </a:p>
          <a:p>
            <a:pPr marL="982663" lvl="1" indent="-352425">
              <a:lnSpc>
                <a:spcPct val="100000"/>
              </a:lnSpc>
              <a:spcBef>
                <a:spcPts val="5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/>
              <a:t> loops</a:t>
            </a:r>
          </a:p>
          <a:p>
            <a:pPr marL="355600" indent="-3556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Special loop operators</a:t>
            </a:r>
          </a:p>
          <a:p>
            <a:pPr marL="703263" lvl="1" indent="-355600">
              <a:lnSpc>
                <a:spcPct val="100000"/>
              </a:lnSpc>
              <a:spcBef>
                <a:spcPts val="500"/>
              </a:spcBef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</a:p>
          <a:p>
            <a:pPr marL="355600" indent="-355600">
              <a:lnSpc>
                <a:spcPct val="100000"/>
              </a:lnSpc>
              <a:spcBef>
                <a:spcPts val="500"/>
              </a:spcBef>
            </a:pPr>
            <a:r>
              <a:rPr lang="en-US" dirty="0"/>
              <a:t>Nested loops</a:t>
            </a:r>
            <a:endParaRPr lang="bg-BG" dirty="0"/>
          </a:p>
        </p:txBody>
      </p:sp>
      <p:pic>
        <p:nvPicPr>
          <p:cNvPr id="82946" name="Picture 2" descr="http://clipart.peirceinternet.com/png/books-stacked2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744479" y="1676400"/>
            <a:ext cx="3713721" cy="3819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468641"/>
      </p:ext>
    </p:extLst>
  </p:cSld>
  <p:clrMapOvr>
    <a:masterClrMapping/>
  </p:clrMapOvr>
  <p:transition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Loop?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kumimoji="0" lang="en-US" dirty="0"/>
              <a:t>A </a:t>
            </a:r>
            <a:r>
              <a:rPr kumimoji="0"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loop</a:t>
            </a:r>
            <a:r>
              <a:rPr kumimoji="0" lang="en-US" dirty="0"/>
              <a:t> is a control statement that allows repeating execution of a block of statements</a:t>
            </a:r>
          </a:p>
          <a:p>
            <a:pPr lvl="1">
              <a:lnSpc>
                <a:spcPct val="100000"/>
              </a:lnSpc>
            </a:pPr>
            <a:r>
              <a:rPr kumimoji="0" lang="en-US" dirty="0"/>
              <a:t>May execute a code block fixed number of times</a:t>
            </a:r>
          </a:p>
          <a:p>
            <a:pPr lvl="1">
              <a:lnSpc>
                <a:spcPct val="100000"/>
              </a:lnSpc>
            </a:pPr>
            <a:r>
              <a:rPr kumimoji="0" lang="en-US" dirty="0"/>
              <a:t>May execute a code block while given condition holds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execute a code block for each member of a collection</a:t>
            </a:r>
            <a:endParaRPr kumimoji="0" lang="en-US" dirty="0"/>
          </a:p>
          <a:p>
            <a:pPr>
              <a:lnSpc>
                <a:spcPct val="100000"/>
              </a:lnSpc>
            </a:pPr>
            <a:r>
              <a:rPr lang="en-US" dirty="0"/>
              <a:t>Loops that never end are called an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infinite loops</a:t>
            </a:r>
            <a:endParaRPr kumimoji="0"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66428"/>
      </p:ext>
    </p:extLst>
  </p:cSld>
  <p:clrMapOvr>
    <a:masterClrMapping/>
  </p:clrMapOvr>
  <p:transition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15494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Using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while(…)</a:t>
            </a:r>
            <a:r>
              <a:rPr lang="en-US" dirty="0"/>
              <a:t> Loop</a:t>
            </a:r>
            <a:endParaRPr lang="bg-BG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40984" y="2633448"/>
            <a:ext cx="4913312" cy="947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Repeating a Statement While Given Condition Holds</a:t>
            </a:r>
          </a:p>
        </p:txBody>
      </p:sp>
      <p:pic>
        <p:nvPicPr>
          <p:cNvPr id="79874" name="Picture 2" descr="http://www.practicalbiology.org/data/images/originals/technology-15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524000" y="4191000"/>
            <a:ext cx="5943600" cy="190500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818926"/>
      </p:ext>
    </p:extLst>
  </p:cSld>
  <p:clrMapOvr>
    <a:masterClrMapping/>
  </p:clrMapOvr>
  <p:transition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While Loop?</a:t>
            </a:r>
            <a:endParaRPr lang="bg-BG"/>
          </a:p>
        </p:txBody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simplest and most frequently used loop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repeat condition</a:t>
            </a:r>
            <a:endParaRPr lang="en-US" dirty="0">
              <a:cs typeface="Times New Roman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Returns a boolean result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Also called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loop condition</a:t>
            </a:r>
          </a:p>
        </p:txBody>
      </p:sp>
      <p:sp>
        <p:nvSpPr>
          <p:cNvPr id="428037" name="Rectangle 5"/>
          <p:cNvSpPr>
            <a:spLocks noChangeArrowheads="1"/>
          </p:cNvSpPr>
          <p:nvPr/>
        </p:nvSpPr>
        <p:spPr bwMode="auto">
          <a:xfrm>
            <a:off x="757238" y="1824176"/>
            <a:ext cx="755967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3762179"/>
      </p:ext>
    </p:extLst>
  </p:cSld>
  <p:clrMapOvr>
    <a:masterClrMapping/>
  </p:clrMapOvr>
  <p:transition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– How It Works?</a:t>
            </a:r>
            <a:endParaRPr lang="bg-BG" dirty="0"/>
          </a:p>
        </p:txBody>
      </p:sp>
      <p:grpSp>
        <p:nvGrpSpPr>
          <p:cNvPr id="31" name="Group 30"/>
          <p:cNvGrpSpPr/>
          <p:nvPr/>
        </p:nvGrpSpPr>
        <p:grpSpPr>
          <a:xfrm>
            <a:off x="1884363" y="2133600"/>
            <a:ext cx="5049837" cy="3276600"/>
            <a:chOff x="1547812" y="2057400"/>
            <a:chExt cx="5049837" cy="3276600"/>
          </a:xfrm>
        </p:grpSpPr>
        <p:sp>
          <p:nvSpPr>
            <p:cNvPr id="17" name="Text Box 11"/>
            <p:cNvSpPr txBox="1">
              <a:spLocks noChangeArrowheads="1"/>
            </p:cNvSpPr>
            <p:nvPr/>
          </p:nvSpPr>
          <p:spPr bwMode="auto">
            <a:xfrm>
              <a:off x="2971800" y="3599850"/>
              <a:ext cx="935038" cy="382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true</a:t>
              </a:r>
              <a:endParaRPr lang="bg-BG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8" name="AutoShape 4"/>
            <p:cNvSpPr>
              <a:spLocks noChangeArrowheads="1"/>
            </p:cNvSpPr>
            <p:nvPr/>
          </p:nvSpPr>
          <p:spPr bwMode="auto">
            <a:xfrm>
              <a:off x="1905000" y="2551113"/>
              <a:ext cx="3887787" cy="1030287"/>
            </a:xfrm>
            <a:prstGeom prst="flowChartDecision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condition</a:t>
              </a:r>
              <a:endPara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5"/>
            <p:cNvSpPr>
              <a:spLocks noChangeShapeType="1"/>
            </p:cNvSpPr>
            <p:nvPr/>
          </p:nvSpPr>
          <p:spPr bwMode="auto">
            <a:xfrm>
              <a:off x="3848100" y="3581400"/>
              <a:ext cx="0" cy="48260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Box 6"/>
            <p:cNvSpPr txBox="1">
              <a:spLocks noChangeArrowheads="1"/>
            </p:cNvSpPr>
            <p:nvPr/>
          </p:nvSpPr>
          <p:spPr bwMode="auto">
            <a:xfrm>
              <a:off x="2552700" y="4064000"/>
              <a:ext cx="2519362" cy="71913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statement</a:t>
              </a:r>
              <a:endPara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>
              <a:off x="3848100" y="4783138"/>
              <a:ext cx="0" cy="550862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>
              <a:off x="3845719" y="4988720"/>
              <a:ext cx="267970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0"/>
            <p:cNvSpPr>
              <a:spLocks noChangeShapeType="1"/>
            </p:cNvSpPr>
            <p:nvPr/>
          </p:nvSpPr>
          <p:spPr bwMode="auto">
            <a:xfrm>
              <a:off x="5734049" y="3067250"/>
              <a:ext cx="792953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Box 12"/>
            <p:cNvSpPr txBox="1">
              <a:spLocks noChangeArrowheads="1"/>
            </p:cNvSpPr>
            <p:nvPr/>
          </p:nvSpPr>
          <p:spPr bwMode="auto">
            <a:xfrm>
              <a:off x="5732462" y="2703031"/>
              <a:ext cx="865187" cy="382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false</a:t>
              </a:r>
              <a:endParaRPr lang="bg-BG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>
              <a:off x="3848100" y="2057400"/>
              <a:ext cx="0" cy="495300"/>
            </a:xfrm>
            <a:prstGeom prst="line">
              <a:avLst/>
            </a:prstGeom>
            <a:ln w="25400">
              <a:solidFill>
                <a:schemeClr val="accent5">
                  <a:lumMod val="20000"/>
                  <a:lumOff val="80000"/>
                </a:schemeClr>
              </a:solidFill>
              <a:headEnd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6513512" y="3063875"/>
              <a:ext cx="0" cy="193675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V="1">
              <a:off x="1551694" y="2223844"/>
              <a:ext cx="2283706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0"/>
            <p:cNvSpPr>
              <a:spLocks noChangeShapeType="1"/>
            </p:cNvSpPr>
            <p:nvPr/>
          </p:nvSpPr>
          <p:spPr bwMode="auto">
            <a:xfrm flipH="1" flipV="1">
              <a:off x="1547812" y="4408202"/>
              <a:ext cx="1000125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9"/>
            <p:cNvSpPr>
              <a:spLocks noChangeShapeType="1"/>
            </p:cNvSpPr>
            <p:nvPr/>
          </p:nvSpPr>
          <p:spPr bwMode="auto">
            <a:xfrm flipH="1" flipV="1">
              <a:off x="1556835" y="2209800"/>
              <a:ext cx="0" cy="220980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22014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47" y="1826718"/>
            <a:ext cx="7423706" cy="4726482"/>
          </a:xfrm>
          <a:prstGeom prst="roundRect">
            <a:avLst>
              <a:gd name="adj" fmla="val 1381"/>
            </a:avLst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Creating New Console Application (2)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47675" indent="-447675">
              <a:spcBef>
                <a:spcPct val="30000"/>
              </a:spcBef>
              <a:buFontTx/>
              <a:buAutoNum type="arabicPeriod" startAt="4"/>
            </a:pPr>
            <a:r>
              <a:rPr lang="en-US" sz="3000" dirty="0"/>
              <a:t>Visual Studio creates some source code for you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17126" name="AutoShape 6"/>
          <p:cNvSpPr>
            <a:spLocks noChangeArrowheads="1"/>
          </p:cNvSpPr>
          <p:nvPr/>
        </p:nvSpPr>
        <p:spPr bwMode="auto">
          <a:xfrm>
            <a:off x="304800" y="2057400"/>
            <a:ext cx="2057400" cy="953453"/>
          </a:xfrm>
          <a:prstGeom prst="wedgeRoundRectCallout">
            <a:avLst>
              <a:gd name="adj1" fmla="val 75427"/>
              <a:gd name="adj2" fmla="val 16445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Namespace not required</a:t>
            </a:r>
            <a:endParaRPr lang="en-US" sz="24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517128" name="AutoShape 8"/>
          <p:cNvSpPr>
            <a:spLocks noChangeArrowheads="1"/>
          </p:cNvSpPr>
          <p:nvPr/>
        </p:nvSpPr>
        <p:spPr bwMode="auto">
          <a:xfrm>
            <a:off x="4572000" y="3429000"/>
            <a:ext cx="2087562" cy="1379101"/>
          </a:xfrm>
          <a:prstGeom prst="wedgeRoundRectCallout">
            <a:avLst>
              <a:gd name="adj1" fmla="val -126172"/>
              <a:gd name="adj2" fmla="val 3429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Class name should be changed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191000" y="2094547"/>
            <a:ext cx="2514600" cy="953453"/>
          </a:xfrm>
          <a:prstGeom prst="wedgeRoundRectCallout">
            <a:avLst>
              <a:gd name="adj1" fmla="val -84075"/>
              <a:gd name="adj2" fmla="val 819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Some imports are not required</a:t>
            </a:r>
            <a:endParaRPr lang="en-US" sz="24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4615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6" grpId="0" animBg="1"/>
      <p:bldP spid="517128" grpId="0" animBg="1"/>
      <p:bldP spid="9" grpId="0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While Loop – Example</a:t>
            </a:r>
            <a:endParaRPr lang="bg-BG"/>
          </a:p>
        </p:txBody>
      </p:sp>
      <p:sp>
        <p:nvSpPr>
          <p:cNvPr id="506884" name="Rectangle 4"/>
          <p:cNvSpPr>
            <a:spLocks noChangeArrowheads="1"/>
          </p:cNvSpPr>
          <p:nvPr/>
        </p:nvSpPr>
        <p:spPr bwMode="auto">
          <a:xfrm>
            <a:off x="611188" y="1219200"/>
            <a:ext cx="7921625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(counter &lt; 10)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Console.WriteLine("Number : {0}", counter);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counter++;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06886" name="Picture 6"/>
          <p:cNvPicPr>
            <a:picLocks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1188" y="3787775"/>
            <a:ext cx="7877175" cy="2593975"/>
          </a:xfrm>
          <a:prstGeom prst="roundRect">
            <a:avLst>
              <a:gd name="adj" fmla="val 248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963956759"/>
      </p:ext>
    </p:extLst>
  </p:cSld>
  <p:clrMapOvr>
    <a:masterClrMapping/>
  </p:clrMapOvr>
  <p:transition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3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300667" y="4267200"/>
            <a:ext cx="6480175" cy="736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while(…)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92288" y="5267325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Examples</a:t>
            </a:r>
          </a:p>
        </p:txBody>
      </p:sp>
      <p:pic>
        <p:nvPicPr>
          <p:cNvPr id="74756" name="Picture 4" descr="http://www.thelivingmoon.com/43ancients/04images/Sun/traceloop1jpg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52600" y="1060269"/>
            <a:ext cx="5486400" cy="2978331"/>
          </a:xfrm>
          <a:prstGeom prst="roundRect">
            <a:avLst>
              <a:gd name="adj" fmla="val 29139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486019"/>
      </p:ext>
    </p:extLst>
  </p:cSld>
  <p:clrMapOvr>
    <a:masterClrMapping/>
  </p:clrMapOvr>
  <p:transition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1..N – Example</a:t>
            </a:r>
            <a:endParaRPr lang="bg-BG"/>
          </a:p>
        </p:txBody>
      </p:sp>
      <p:sp>
        <p:nvSpPr>
          <p:cNvPr id="438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52512"/>
            <a:ext cx="8496300" cy="10810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Calculate and print the sum of the first N natural numbers</a:t>
            </a:r>
            <a:endParaRPr lang="bg-BG" dirty="0"/>
          </a:p>
        </p:txBody>
      </p:sp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685800" y="2209800"/>
            <a:ext cx="77724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Console.Write("n = 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sum 1");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(number &lt; n)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number++;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number 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Console.Write("+{0}", number);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 = {0}", sum);</a:t>
            </a:r>
          </a:p>
        </p:txBody>
      </p:sp>
    </p:spTree>
    <p:extLst>
      <p:ext uri="{BB962C8B-B14F-4D97-AF65-F5344CB8AC3E}">
        <p14:creationId xmlns:p14="http://schemas.microsoft.com/office/powerpoint/2010/main" val="1343078833"/>
      </p:ext>
    </p:extLst>
  </p:cSld>
  <p:clrMapOvr>
    <a:masterClrMapping/>
  </p:clrMapOvr>
  <p:transition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42988" y="1752600"/>
            <a:ext cx="6840537" cy="736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Sum 1..N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21952" y="2773362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71682" name="Picture 2" descr="http://www.mathsyear2000.co.uk/thesum/issue-11/images/MathFormula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600200" y="3733800"/>
            <a:ext cx="58674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8377833"/>
      </p:ext>
    </p:extLst>
  </p:cSld>
  <p:clrMapOvr>
    <a:masterClrMapping/>
  </p:clrMapOvr>
  <p:transition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Prime Number – Example</a:t>
            </a:r>
            <a:endParaRPr lang="bg-BG"/>
          </a:p>
        </p:txBody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604838"/>
          </a:xfrm>
        </p:spPr>
        <p:txBody>
          <a:bodyPr/>
          <a:lstStyle/>
          <a:p>
            <a:r>
              <a:rPr lang="en-US" dirty="0"/>
              <a:t>Checking whether a number is prime or not</a:t>
            </a:r>
            <a:endParaRPr lang="bg-BG" dirty="0"/>
          </a:p>
        </p:txBody>
      </p:sp>
      <p:sp>
        <p:nvSpPr>
          <p:cNvPr id="439301" name="Rectangle 5"/>
          <p:cNvSpPr>
            <a:spLocks noChangeArrowheads="1"/>
          </p:cNvSpPr>
          <p:nvPr/>
        </p:nvSpPr>
        <p:spPr bwMode="auto">
          <a:xfrm>
            <a:off x="539750" y="1752600"/>
            <a:ext cx="80645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Console.Write("Enter a positive integer number: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consoleArgument=Console.ReadLine();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number = uint.Parse(consoleArgument);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divider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maxDivider = (uint) Math.Sqrt(number);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prime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(prime &amp;&amp; (divider &lt;= maxDivider))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(number % divider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prime = false;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divider++;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Console.WriteLine("Prime? {0}", prime);</a:t>
            </a:r>
          </a:p>
        </p:txBody>
      </p:sp>
    </p:spTree>
    <p:extLst>
      <p:ext uri="{BB962C8B-B14F-4D97-AF65-F5344CB8AC3E}">
        <p14:creationId xmlns:p14="http://schemas.microsoft.com/office/powerpoint/2010/main" val="2609409189"/>
      </p:ext>
    </p:extLst>
  </p:cSld>
  <p:clrMapOvr>
    <a:masterClrMapping/>
  </p:clrMapOvr>
  <p:transition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524000" y="1219200"/>
            <a:ext cx="5943600" cy="1457325"/>
          </a:xfrm>
          <a:noFill/>
          <a:ln/>
        </p:spPr>
        <p:txBody>
          <a:bodyPr/>
          <a:lstStyle/>
          <a:p>
            <a:pPr>
              <a:lnSpc>
                <a:spcPts val="5600"/>
              </a:lnSpc>
            </a:pPr>
            <a:r>
              <a:rPr lang="en-US" dirty="0"/>
              <a:t>Checking Whether a Number Is Prime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2912074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68610" name="Picture 2" descr="http://www.inkycircus.com/photos/uncategorized/prime_numbers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15000" y="3886200"/>
            <a:ext cx="30099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8612" name="Picture 4" descr="http://ocw.mit.edu/NR/rdonlyres/CBCC8193-3AF9-4FD2-A5AA-97DF6659A77C/0/chp_prime_numbrs.jpg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609600" y="3886201"/>
            <a:ext cx="43434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1206376"/>
      </p:ext>
    </p:extLst>
  </p:cSld>
  <p:clrMapOvr>
    <a:masterClrMapping/>
  </p:clrMapOvr>
  <p:transition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/>
              <a:t> Operator</a:t>
            </a:r>
            <a:endParaRPr lang="bg-BG" dirty="0"/>
          </a:p>
        </p:txBody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6477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/>
              <a:t> operator exits the inner-most loop</a:t>
            </a:r>
            <a:endParaRPr lang="bg-BG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755650" y="1722477"/>
            <a:ext cx="76327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Convert.ToInt32(Console.ReadLine());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Calculate n! = 1 * 2 * ... * 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result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(true)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 == 1)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Console.WriteLine("n! = " + result);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9268188"/>
      </p:ext>
    </p:extLst>
  </p:cSld>
  <p:clrMapOvr>
    <a:masterClrMapping/>
  </p:clrMapOvr>
  <p:transition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://locke.citizendium.org:8080/images/thumb/c/cd/OneOverFactorial.jpg/400px-OneOverFactoria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90800" y="838199"/>
            <a:ext cx="3810000" cy="2905125"/>
          </a:xfrm>
          <a:prstGeom prst="roundRect">
            <a:avLst>
              <a:gd name="adj" fmla="val 40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3657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4343400"/>
            <a:ext cx="6246812" cy="921349"/>
          </a:xfrm>
          <a:noFill/>
          <a:ln/>
        </p:spPr>
        <p:txBody>
          <a:bodyPr/>
          <a:lstStyle/>
          <a:p>
            <a:pPr>
              <a:lnSpc>
                <a:spcPts val="5200"/>
              </a:lnSpc>
            </a:pPr>
            <a:r>
              <a:rPr lang="en-US" dirty="0"/>
              <a:t>Calculating Factorial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5340950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755514686"/>
      </p:ext>
    </p:extLst>
  </p:cSld>
  <p:clrMapOvr>
    <a:masterClrMapping/>
  </p:clrMapOvr>
  <p:transition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1371600"/>
            <a:ext cx="6480175" cy="220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do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{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while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</a:t>
            </a:r>
            <a:br>
              <a:rPr lang="en-US" dirty="0"/>
            </a:br>
            <a:r>
              <a:rPr lang="en-US" dirty="0"/>
              <a:t>Loop</a:t>
            </a:r>
            <a:endParaRPr lang="bg-BG" dirty="0"/>
          </a:p>
        </p:txBody>
      </p:sp>
      <p:pic>
        <p:nvPicPr>
          <p:cNvPr id="63489" name="Picture 1" descr="C:\Trash\infinity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676400" y="4105275"/>
            <a:ext cx="5562600" cy="2143125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6118548"/>
      </p:ext>
    </p:extLst>
  </p:cSld>
  <p:clrMapOvr>
    <a:masterClrMapping/>
  </p:clrMapOvr>
  <p:transition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Do-While Loop</a:t>
            </a:r>
            <a:endParaRPr lang="bg-BG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Another loop structure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block of statements is repeated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While the boolean loop condition holds</a:t>
            </a:r>
          </a:p>
          <a:p>
            <a:pPr>
              <a:lnSpc>
                <a:spcPct val="100000"/>
              </a:lnSpc>
            </a:pPr>
            <a:r>
              <a:rPr lang="en-US" dirty="0"/>
              <a:t>The loop is executed at least once</a:t>
            </a:r>
          </a:p>
        </p:txBody>
      </p:sp>
      <p:sp>
        <p:nvSpPr>
          <p:cNvPr id="443398" name="Rectangle 6"/>
          <p:cNvSpPr>
            <a:spLocks noChangeArrowheads="1"/>
          </p:cNvSpPr>
          <p:nvPr/>
        </p:nvSpPr>
        <p:spPr bwMode="auto">
          <a:xfrm>
            <a:off x="754063" y="1828800"/>
            <a:ext cx="7489825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(condition);</a:t>
            </a:r>
          </a:p>
        </p:txBody>
      </p:sp>
      <p:pic>
        <p:nvPicPr>
          <p:cNvPr id="61442" name="Picture 2" descr="http://thankingcustomers.com/cycle6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62800" y="1308100"/>
            <a:ext cx="1603102" cy="1435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086646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Compiling Source Code</a:t>
            </a:r>
            <a:endParaRPr lang="bg-BG"/>
          </a:p>
        </p:txBody>
      </p:sp>
      <p:sp>
        <p:nvSpPr>
          <p:cNvPr id="443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compiling</a:t>
            </a:r>
            <a:r>
              <a:rPr lang="en-US" dirty="0"/>
              <a:t> includes:</a:t>
            </a:r>
          </a:p>
          <a:p>
            <a:pPr lvl="1"/>
            <a:r>
              <a:rPr lang="en-US" dirty="0"/>
              <a:t>Syntactic checks</a:t>
            </a:r>
          </a:p>
          <a:p>
            <a:pPr lvl="1"/>
            <a:r>
              <a:rPr lang="en-US" dirty="0"/>
              <a:t>Type safety checks</a:t>
            </a:r>
          </a:p>
          <a:p>
            <a:pPr lvl="1"/>
            <a:r>
              <a:rPr lang="en-US" dirty="0"/>
              <a:t>Translation of the source code to lower level language (MSIL)</a:t>
            </a:r>
          </a:p>
          <a:p>
            <a:pPr lvl="1"/>
            <a:r>
              <a:rPr lang="en-US" dirty="0"/>
              <a:t>Creating of executable files (assemblies)</a:t>
            </a:r>
          </a:p>
          <a:p>
            <a:r>
              <a:rPr lang="en-US" dirty="0"/>
              <a:t>You can start compilation by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Build-&gt;Build Solution/Project</a:t>
            </a:r>
          </a:p>
          <a:p>
            <a:pPr lvl="1"/>
            <a:r>
              <a:rPr lang="en-US" dirty="0"/>
              <a:t>Pressing</a:t>
            </a:r>
            <a:r>
              <a:rPr lang="en-US" noProof="1"/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F6]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rgbClr val="F7FFE7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[Shift+Ctrl+B]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6626" name="Picture 2" descr="http://www.hexblog.com/decompilation/pix/mcode.gif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5133109"/>
            <a:ext cx="1716258" cy="1267691"/>
          </a:xfrm>
          <a:prstGeom prst="roundRect">
            <a:avLst>
              <a:gd name="adj" fmla="val 703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331589681"/>
      </p:ext>
    </p:extLst>
  </p:cSld>
  <p:clrMapOvr>
    <a:masterClrMapping/>
  </p:clrMapOvr>
  <p:transition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Do-While Statement</a:t>
            </a:r>
            <a:endParaRPr lang="bg-BG"/>
          </a:p>
        </p:txBody>
      </p:sp>
      <p:grpSp>
        <p:nvGrpSpPr>
          <p:cNvPr id="16" name="Group 15"/>
          <p:cNvGrpSpPr/>
          <p:nvPr/>
        </p:nvGrpSpPr>
        <p:grpSpPr>
          <a:xfrm>
            <a:off x="1981200" y="1981200"/>
            <a:ext cx="4781028" cy="3650203"/>
            <a:chOff x="686322" y="2057400"/>
            <a:chExt cx="4781028" cy="3650203"/>
          </a:xfrm>
        </p:grpSpPr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4532312" y="3200400"/>
              <a:ext cx="935038" cy="382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true</a:t>
              </a:r>
              <a:endParaRPr lang="bg-BG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686322" y="4002592"/>
              <a:ext cx="3887787" cy="1150937"/>
            </a:xfrm>
            <a:prstGeom prst="flowChartDecision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condition</a:t>
              </a:r>
              <a:endPara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2628900" y="3390900"/>
              <a:ext cx="0" cy="59690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381648" y="2667000"/>
              <a:ext cx="2519362" cy="719138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ct val="85000"/>
                </a:lnSpc>
              </a:pPr>
              <a:r>
                <a:rPr 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statement</a:t>
              </a:r>
              <a:endParaRPr lang="bg-BG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2627330" y="5156741"/>
              <a:ext cx="0" cy="550862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820863" y="5162550"/>
              <a:ext cx="865187" cy="38266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false</a:t>
              </a:r>
              <a:endParaRPr lang="bg-BG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628900" y="2057400"/>
              <a:ext cx="0" cy="600075"/>
            </a:xfrm>
            <a:prstGeom prst="line">
              <a:avLst/>
            </a:prstGeom>
            <a:ln w="25400">
              <a:solidFill>
                <a:schemeClr val="accent5">
                  <a:lumMod val="20000"/>
                  <a:lumOff val="80000"/>
                </a:schemeClr>
              </a:solidFill>
              <a:headEnd/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H="1" flipV="1">
              <a:off x="2657475" y="2300579"/>
              <a:ext cx="2705137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4572036" y="4577995"/>
              <a:ext cx="792953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9"/>
            <p:cNvSpPr>
              <a:spLocks noChangeShapeType="1"/>
            </p:cNvSpPr>
            <p:nvPr/>
          </p:nvSpPr>
          <p:spPr bwMode="auto">
            <a:xfrm flipV="1">
              <a:off x="5350705" y="2286000"/>
              <a:ext cx="0" cy="2293938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314738"/>
      </p:ext>
    </p:extLst>
  </p:cSld>
  <p:clrMapOvr>
    <a:masterClrMapping/>
  </p:clrMapOvr>
  <p:transition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3657600" y="1600200"/>
            <a:ext cx="4495800" cy="133985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do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{ 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}</a:t>
            </a:r>
            <a:br>
              <a:rPr lang="en-US" dirty="0">
                <a:latin typeface="Consolas" pitchFamily="49" charset="0"/>
                <a:cs typeface="Consolas" pitchFamily="49" charset="0"/>
              </a:rPr>
            </a:br>
            <a:r>
              <a:rPr lang="en-US" dirty="0">
                <a:latin typeface="Consolas" pitchFamily="49" charset="0"/>
                <a:cs typeface="Consolas" pitchFamily="49" charset="0"/>
              </a:rPr>
              <a:t> while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(</a:t>
            </a:r>
            <a:r>
              <a:rPr lang="bg-BG" dirty="0">
                <a:latin typeface="Consolas" pitchFamily="49" charset="0"/>
                <a:cs typeface="Consolas" pitchFamily="49" charset="0"/>
              </a:rPr>
              <a:t>…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)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46004" y="3213786"/>
            <a:ext cx="3805240" cy="47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Examples</a:t>
            </a:r>
          </a:p>
        </p:txBody>
      </p:sp>
      <p:pic>
        <p:nvPicPr>
          <p:cNvPr id="59394" name="Picture 2" descr="C:\Trash\spiral2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185579">
            <a:off x="345829" y="3364631"/>
            <a:ext cx="5143236" cy="29416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0357673"/>
      </p:ext>
    </p:extLst>
  </p:cSld>
  <p:clrMapOvr>
    <a:masterClrMapping/>
  </p:clrMapOvr>
  <p:transition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Factorial – Example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792163"/>
          </a:xfrm>
        </p:spPr>
        <p:txBody>
          <a:bodyPr/>
          <a:lstStyle/>
          <a:p>
            <a:r>
              <a:rPr lang="en-US" dirty="0"/>
              <a:t>Calculating N factorial</a:t>
            </a:r>
            <a:endParaRPr lang="bg-BG" dirty="0"/>
          </a:p>
        </p:txBody>
      </p:sp>
      <p:sp>
        <p:nvSpPr>
          <p:cNvPr id="477189" name="Rectangle 5"/>
          <p:cNvSpPr>
            <a:spLocks noChangeArrowheads="1"/>
          </p:cNvSpPr>
          <p:nvPr/>
        </p:nvSpPr>
        <p:spPr bwMode="auto">
          <a:xfrm>
            <a:off x="684213" y="1703388"/>
            <a:ext cx="7777162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string numberAsString = Console.ReadLine();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n = Convert.ToInt32(numberAsString);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factorial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do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factorial *=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n--;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while (n &gt;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Console.WriteLine("n! = " + factorial);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0463278"/>
      </p:ext>
    </p:extLst>
  </p:cSld>
  <p:clrMapOvr>
    <a:masterClrMapping/>
  </p:clrMapOvr>
  <p:transition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/>
              <a:t>Factorial with </a:t>
            </a:r>
            <a:r>
              <a:rPr lang="en-US" noProof="1"/>
              <a:t>BigInteger</a:t>
            </a:r>
            <a:r>
              <a:rPr lang="en-US" dirty="0"/>
              <a:t> – Example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8496300" cy="7921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Calculating N factorial</a:t>
            </a:r>
            <a:r>
              <a:rPr lang="bg-BG" dirty="0"/>
              <a:t> </a:t>
            </a:r>
            <a:r>
              <a:rPr lang="en-US" dirty="0"/>
              <a:t>with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BigInteger</a:t>
            </a:r>
          </a:p>
        </p:txBody>
      </p:sp>
      <p:sp>
        <p:nvSpPr>
          <p:cNvPr id="477189" name="Rectangle 5"/>
          <p:cNvSpPr>
            <a:spLocks noChangeArrowheads="1"/>
          </p:cNvSpPr>
          <p:nvPr/>
        </p:nvSpPr>
        <p:spPr bwMode="auto">
          <a:xfrm>
            <a:off x="684213" y="1909763"/>
            <a:ext cx="7777162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System.Numerics;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1000;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200" b="1" noProof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BigInteger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factorial =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do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factorial *= n;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n--;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while (n &gt; 0);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Console.WriteLine("n! = " + factorial);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4724400" y="1828800"/>
            <a:ext cx="3886200" cy="1379101"/>
          </a:xfrm>
          <a:prstGeom prst="wedgeRoundRectCallout">
            <a:avLst>
              <a:gd name="adj1" fmla="val -63618"/>
              <a:gd name="adj2" fmla="val -2856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Don't forget to add reference to 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System.Numerics.dll</a:t>
            </a: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6702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58888" y="1489129"/>
            <a:ext cx="6480175" cy="669925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Factorial (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do</a:t>
            </a:r>
            <a:r>
              <a:rPr lang="en-US" dirty="0"/>
              <a:t> ...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2424166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56321" name="Picture 1" descr="C:\Trash\spiral3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324100" y="3124200"/>
            <a:ext cx="4327740" cy="32215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82592780"/>
      </p:ext>
    </p:extLst>
  </p:cSld>
  <p:clrMapOvr>
    <a:masterClrMapping/>
  </p:clrMapOvr>
  <p:transition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Product[N..M] – Example</a:t>
            </a:r>
            <a:endParaRPr lang="bg-BG"/>
          </a:p>
        </p:txBody>
      </p:sp>
      <p:sp>
        <p:nvSpPr>
          <p:cNvPr id="47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43000"/>
            <a:ext cx="8496300" cy="10810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/>
              <a:t>Calculating the product of all numbers in the interval [n..m]: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54063" y="2366963"/>
            <a:ext cx="7705725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n;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product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product *= number;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number++;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(number &lt;= 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Console.WriteLine("product[n..m] = " + product);</a:t>
            </a:r>
          </a:p>
        </p:txBody>
      </p:sp>
    </p:spTree>
    <p:extLst>
      <p:ext uri="{BB962C8B-B14F-4D97-AF65-F5344CB8AC3E}">
        <p14:creationId xmlns:p14="http://schemas.microsoft.com/office/powerpoint/2010/main" val="1989620029"/>
      </p:ext>
    </p:extLst>
  </p:cSld>
  <p:clrMapOvr>
    <a:masterClrMapping/>
  </p:clrMapOvr>
  <p:transition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76325" y="1295400"/>
            <a:ext cx="6818312" cy="1676400"/>
          </a:xfrm>
          <a:noFill/>
          <a:ln/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/>
              <a:t>Product of the Numbers in the Interval [n..m]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31311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53250" name="Picture 2" descr="http://www.jpowered.com/graph_chart_collection/graph-images/bar-chart-vertical.gif"/>
          <p:cNvPicPr>
            <a:picLocks noChangeAspect="1" noChangeArrowheads="1"/>
          </p:cNvPicPr>
          <p:nvPr/>
        </p:nvPicPr>
        <p:blipFill>
          <a:blip r:embed="rId3" cstate="screen">
            <a:lum contrast="-10000"/>
          </a:blip>
          <a:srcRect l="9639" r="2410" b="2702"/>
          <a:stretch>
            <a:fillRect/>
          </a:stretch>
        </p:blipFill>
        <p:spPr bwMode="auto">
          <a:xfrm>
            <a:off x="1754718" y="3810001"/>
            <a:ext cx="5408081" cy="2666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2821070"/>
      </p:ext>
    </p:extLst>
  </p:cSld>
  <p:clrMapOvr>
    <a:masterClrMapping/>
  </p:clrMapOvr>
  <p:transition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2057400"/>
            <a:ext cx="7345362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Loops</a:t>
            </a:r>
            <a:endParaRPr lang="bg-BG" dirty="0"/>
          </a:p>
        </p:txBody>
      </p:sp>
      <p:pic>
        <p:nvPicPr>
          <p:cNvPr id="51203" name="Picture 3" descr="C:\Trash\cycle.png"/>
          <p:cNvPicPr>
            <a:picLocks noChangeAspect="1" noChangeArrowheads="1"/>
          </p:cNvPicPr>
          <p:nvPr/>
        </p:nvPicPr>
        <p:blipFill>
          <a:blip r:embed="rId3" cstate="screen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295400" y="3429000"/>
            <a:ext cx="6324600" cy="2574512"/>
          </a:xfrm>
          <a:prstGeom prst="rect">
            <a:avLst/>
          </a:prstGeom>
          <a:ln>
            <a:noFill/>
          </a:ln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99328525"/>
      </p:ext>
    </p:extLst>
  </p:cSld>
  <p:clrMapOvr>
    <a:masterClrMapping/>
  </p:clrMapOvr>
  <p:transition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  <a:endParaRPr lang="bg-BG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43000"/>
            <a:ext cx="84963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Consists of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Initialization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 test expression</a:t>
            </a:r>
            <a:endParaRPr lang="en-US" dirty="0">
              <a:latin typeface="Courier New" pitchFamily="49" charset="0"/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Update statement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Loop body block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827088" y="1872344"/>
            <a:ext cx="7489825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(initialization; test; update)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4118182"/>
      </p:ext>
    </p:extLst>
  </p:cSld>
  <p:clrMapOvr>
    <a:masterClrMapping/>
  </p:clrMapOvr>
  <p:transition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Initialization Expression</a:t>
            </a:r>
          </a:p>
        </p:txBody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3744913"/>
            <a:ext cx="8496300" cy="23764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Executed once, just before the loop is entered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Like it is out of the loop, before it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used to declare a counter variable</a:t>
            </a: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14053" name="Rectangle 5"/>
          <p:cNvSpPr>
            <a:spLocks noChangeArrowheads="1"/>
          </p:cNvSpPr>
          <p:nvPr/>
        </p:nvSpPr>
        <p:spPr bwMode="auto">
          <a:xfrm>
            <a:off x="754063" y="1412875"/>
            <a:ext cx="756285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</a:t>
            </a:r>
            <a:r>
              <a:rPr lang="en-US" sz="2200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 = 0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...; ...)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Can use number here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Cannot use number here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81150" y="1447801"/>
            <a:ext cx="2228850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9435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Programs</a:t>
            </a:r>
            <a:endParaRPr lang="bg-BG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The process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running</a:t>
            </a:r>
            <a:r>
              <a:rPr lang="en-US" dirty="0"/>
              <a:t> application includes: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Compiling (if project not compiled)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Starting the application</a:t>
            </a:r>
          </a:p>
          <a:p>
            <a:pPr>
              <a:spcBef>
                <a:spcPts val="1200"/>
              </a:spcBef>
            </a:pPr>
            <a:r>
              <a:rPr lang="en-US" dirty="0"/>
              <a:t>You can run application by: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Debug-&gt;Start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menu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pressing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[F5]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[Ctrl+F5]</a:t>
            </a:r>
          </a:p>
          <a:p>
            <a:pPr>
              <a:spcBef>
                <a:spcPts val="1200"/>
              </a:spcBef>
              <a:buFontTx/>
              <a:buNone/>
            </a:pPr>
            <a:r>
              <a:rPr lang="en-US" dirty="0"/>
              <a:t>* NOTE: Not all types of projects are able to be started!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4578" name="Picture 2" descr="http://medya.zaman.com.tr/2009/07/03/hacker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788920"/>
            <a:ext cx="2514600" cy="2011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46966049"/>
      </p:ext>
    </p:extLst>
  </p:cSld>
  <p:clrMapOvr>
    <a:masterClrMapping/>
  </p:clrMapOvr>
  <p:transition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 Expression</a:t>
            </a:r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3429000"/>
            <a:ext cx="8496300" cy="31829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Evaluated before each iteration of the loop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, the loop body is executed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, the loop body is skipped</a:t>
            </a:r>
          </a:p>
          <a:p>
            <a:pPr>
              <a:lnSpc>
                <a:spcPct val="100000"/>
              </a:lnSpc>
            </a:pPr>
            <a:r>
              <a:rPr lang="en-US" dirty="0"/>
              <a:t>Used 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loop condition</a:t>
            </a:r>
          </a:p>
        </p:txBody>
      </p:sp>
      <p:sp>
        <p:nvSpPr>
          <p:cNvPr id="515079" name="Rectangle 7"/>
          <p:cNvSpPr>
            <a:spLocks noChangeArrowheads="1"/>
          </p:cNvSpPr>
          <p:nvPr/>
        </p:nvSpPr>
        <p:spPr bwMode="auto">
          <a:xfrm>
            <a:off x="754063" y="1236504"/>
            <a:ext cx="7562850" cy="188769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0; </a:t>
            </a:r>
            <a:r>
              <a:rPr lang="en-US" sz="2200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&lt; 10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...)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Can use number here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Cannot use number here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029074" y="1271429"/>
            <a:ext cx="1762126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989068"/>
      </p:ext>
    </p:extLst>
  </p:cSld>
  <p:clrMapOvr>
    <a:masterClrMapping/>
  </p:clrMapOvr>
  <p:transition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Update Expression</a:t>
            </a:r>
          </a:p>
        </p:txBody>
      </p:sp>
      <p:sp>
        <p:nvSpPr>
          <p:cNvPr id="51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3505200"/>
            <a:ext cx="8496300" cy="27352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Executed at each iteration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after</a:t>
            </a:r>
            <a:r>
              <a:rPr lang="en-US" dirty="0"/>
              <a:t> the body of the loop is finished</a:t>
            </a:r>
          </a:p>
          <a:p>
            <a:pPr>
              <a:lnSpc>
                <a:spcPct val="100000"/>
              </a:lnSpc>
            </a:pPr>
            <a:r>
              <a:rPr lang="en-US" dirty="0"/>
              <a:t>Usually used to update the counter</a:t>
            </a:r>
            <a:endParaRPr lang="en-US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16102" name="Rectangle 6"/>
          <p:cNvSpPr>
            <a:spLocks noChangeArrowheads="1"/>
          </p:cNvSpPr>
          <p:nvPr/>
        </p:nvSpPr>
        <p:spPr bwMode="auto">
          <a:xfrm>
            <a:off x="754063" y="1412875"/>
            <a:ext cx="756285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0; number &lt; 10; </a:t>
            </a:r>
            <a:r>
              <a:rPr lang="en-US" sz="2200" b="1" noProof="1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number++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Can use number here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Cannot use number here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19800" y="1447800"/>
            <a:ext cx="1295400" cy="38100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no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36033"/>
      </p:ext>
    </p:extLst>
  </p:cSld>
  <p:clrMapOvr>
    <a:masterClrMapping/>
  </p:clrMapOvr>
  <p:transition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827088" y="1823049"/>
            <a:ext cx="7345362" cy="736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27501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Examples</a:t>
            </a:r>
          </a:p>
        </p:txBody>
      </p:sp>
      <p:pic>
        <p:nvPicPr>
          <p:cNvPr id="45058" name="Picture 2" descr="http://kenmurphy.typepad.com/.a/6a00d83453d52569e20115712f8ddd970c-350wi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828800" y="3600450"/>
            <a:ext cx="5334000" cy="249555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40588786"/>
      </p:ext>
    </p:extLst>
  </p:cSld>
  <p:clrMapOvr>
    <a:masterClrMapping/>
  </p:clrMapOvr>
  <p:transition/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 – Example</a:t>
            </a:r>
            <a:endParaRPr lang="bg-BG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639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simple for-loop to print the numbers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…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</a:t>
            </a:r>
            <a:r>
              <a:rPr lang="en-US" dirty="0"/>
              <a:t>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815975" y="1821444"/>
            <a:ext cx="7489825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0; number &lt; 10; number++)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Console.Write(number + 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42900" y="3633940"/>
            <a:ext cx="8496300" cy="639762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A simple for-loop to calculate n!: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35025" y="4419600"/>
            <a:ext cx="7489825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decimal factorial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factorial *= 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466827"/>
      </p:ext>
    </p:extLst>
  </p:cSld>
  <p:clrMapOvr>
    <a:masterClrMapping/>
  </p:clrMapOvr>
  <p:transition/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264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23850" y="990600"/>
            <a:ext cx="8496300" cy="11430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Complex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cs typeface="Consolas" pitchFamily="49" charset="0"/>
              </a:rPr>
              <a:t>for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-loops could</a:t>
            </a:r>
            <a:r>
              <a:rPr kumimoji="0" lang="en-US" sz="3000" b="1" i="0" u="none" strike="noStrike" kern="1200" cap="none" spc="0" normalizeH="0" noProof="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 have several counter variables: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2211050"/>
            <a:ext cx="779462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i=1, sum=1; i&lt;=128; i=i*2, sum+=i)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Console.WriteLine("i={0}, sum={1}", i, sum);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4565144"/>
            <a:ext cx="7794624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i=1, sum=1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i=2, sum=3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i=4, sum=7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i=8, sum=15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n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04800" y="3886200"/>
            <a:ext cx="8496300" cy="6096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Result: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30291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7088" y="4953000"/>
            <a:ext cx="7345362" cy="736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For Loops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5880100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2050" name="Picture 2" descr="http://www.jrcompton.com/photos/6_flags/2629-looping-the-wav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05000" y="990600"/>
            <a:ext cx="5181600" cy="3429000"/>
          </a:xfrm>
          <a:prstGeom prst="roundRect">
            <a:avLst>
              <a:gd name="adj" fmla="val 59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48535803"/>
      </p:ext>
    </p:extLst>
  </p:cSld>
  <p:clrMapOvr>
    <a:masterClrMapping/>
  </p:clrMapOvr>
  <p:transition/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N^M – Example</a:t>
            </a:r>
            <a:endParaRPr lang="bg-BG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639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Calculating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dirty="0"/>
              <a:t> to power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(denoted 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n^m</a:t>
            </a:r>
            <a:r>
              <a:rPr lang="en-US" dirty="0"/>
              <a:t>):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827088" y="1828800"/>
            <a:ext cx="7489825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m = int.Parse(Console.ReadLine());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decimal result = 1;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i=0; i&lt;m; i++)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result *= n;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Console.WriteLine("n^m = " + result);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0743564"/>
      </p:ext>
    </p:extLst>
  </p:cSld>
  <p:clrMapOvr>
    <a:masterClrMapping/>
  </p:clrMapOvr>
  <p:transition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7088" y="1594449"/>
            <a:ext cx="7345362" cy="736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Calculating N^M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25215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41986" name="Picture 2" descr="http://www.bathsheba.com/math/borromean/borromean_front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43100" y="3464142"/>
            <a:ext cx="5105400" cy="2784258"/>
          </a:xfrm>
          <a:prstGeom prst="round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9969575"/>
      </p:ext>
    </p:extLst>
  </p:cSld>
  <p:clrMapOvr>
    <a:masterClrMapping/>
  </p:clrMapOvr>
  <p:transition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 Operator</a:t>
            </a:r>
            <a:endParaRPr lang="bg-BG" dirty="0"/>
          </a:p>
        </p:txBody>
      </p:sp>
      <p:sp>
        <p:nvSpPr>
          <p:cNvPr id="485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38200"/>
            <a:ext cx="8496300" cy="2286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 operator ends the iteration of the inner-most loop</a:t>
            </a:r>
          </a:p>
          <a:p>
            <a:pPr>
              <a:lnSpc>
                <a:spcPct val="100000"/>
              </a:lnSpc>
            </a:pPr>
            <a:r>
              <a:rPr lang="en-US" dirty="0"/>
              <a:t>Example: sum all odd numbers in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[1,</a:t>
            </a:r>
            <a:r>
              <a:rPr lang="en-US" dirty="0"/>
              <a:t>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n]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that are not divisors of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7</a:t>
            </a:r>
            <a:r>
              <a:rPr lang="en-US" dirty="0"/>
              <a:t>:</a:t>
            </a:r>
            <a:endParaRPr lang="en-US" dirty="0">
              <a:latin typeface="Courier New" pitchFamily="49" charset="0"/>
            </a:endParaRPr>
          </a:p>
        </p:txBody>
      </p:sp>
      <p:sp>
        <p:nvSpPr>
          <p:cNvPr id="485380" name="Rectangle 4"/>
          <p:cNvSpPr>
            <a:spLocks noChangeArrowheads="1"/>
          </p:cNvSpPr>
          <p:nvPr/>
        </p:nvSpPr>
        <p:spPr bwMode="auto">
          <a:xfrm>
            <a:off x="755650" y="3048000"/>
            <a:ext cx="7561263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i = 1; i &lt;= n; i += 2)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(i % 7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continue;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sum += i;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Console.WriteLine("sum = {0}", sum);</a:t>
            </a:r>
          </a:p>
        </p:txBody>
      </p:sp>
    </p:spTree>
    <p:extLst>
      <p:ext uri="{BB962C8B-B14F-4D97-AF65-F5344CB8AC3E}">
        <p14:creationId xmlns:p14="http://schemas.microsoft.com/office/powerpoint/2010/main" val="3546518717"/>
      </p:ext>
    </p:extLst>
  </p:cSld>
  <p:clrMapOvr>
    <a:masterClrMapping/>
  </p:clrMapOvr>
  <p:transition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6" name="Rectangle 6"/>
          <p:cNvSpPr>
            <a:spLocks noGrp="1" noChangeArrowheads="1"/>
          </p:cNvSpPr>
          <p:nvPr>
            <p:ph type="ctrTitle"/>
          </p:nvPr>
        </p:nvSpPr>
        <p:spPr>
          <a:xfrm>
            <a:off x="457200" y="2120900"/>
            <a:ext cx="8229600" cy="736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Using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 Operator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2096" y="3048000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38914" name="Picture 2" descr="http://www.careercoachdirect.com/images/arrow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33600" y="4067175"/>
            <a:ext cx="4724400" cy="2028825"/>
          </a:xfrm>
          <a:prstGeom prst="roundRect">
            <a:avLst>
              <a:gd name="adj" fmla="val 774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88714328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The Code</a:t>
            </a:r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6477000" cy="5638800"/>
          </a:xfrm>
        </p:spPr>
        <p:txBody>
          <a:bodyPr/>
          <a:lstStyle/>
          <a:p>
            <a:r>
              <a:rPr lang="en-US" dirty="0"/>
              <a:t>The process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debugging</a:t>
            </a:r>
            <a:r>
              <a:rPr lang="en-US" dirty="0"/>
              <a:t> application includes:</a:t>
            </a:r>
          </a:p>
          <a:p>
            <a:pPr lvl="1"/>
            <a:r>
              <a:rPr lang="en-US" dirty="0"/>
              <a:t>Spotting an error</a:t>
            </a:r>
          </a:p>
          <a:p>
            <a:pPr lvl="1"/>
            <a:r>
              <a:rPr lang="en-US" dirty="0"/>
              <a:t>Finding the lines of code that cause the error</a:t>
            </a:r>
          </a:p>
          <a:p>
            <a:pPr lvl="1"/>
            <a:r>
              <a:rPr lang="en-US" dirty="0"/>
              <a:t>Fixing the code</a:t>
            </a:r>
          </a:p>
          <a:p>
            <a:pPr lvl="1"/>
            <a:r>
              <a:rPr lang="en-US" dirty="0"/>
              <a:t>Testing to check if the error is gone and no errors are introduced</a:t>
            </a:r>
          </a:p>
          <a:p>
            <a:r>
              <a:rPr lang="en-US" dirty="0"/>
              <a:t>Iterative and continuous process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2532" name="Picture 4" descr="Wee Harlequin Bu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295399"/>
            <a:ext cx="2133600" cy="1766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534" name="Picture 6" descr="http://yp.bellsouth.com/sites/dreweryspestcontrol/images/services-dead-bug.jpg"/>
          <p:cNvPicPr>
            <a:picLocks noChangeAspect="1" noChangeArrowheads="1"/>
          </p:cNvPicPr>
          <p:nvPr/>
        </p:nvPicPr>
        <p:blipFill>
          <a:blip r:embed="rId3" cstate="screen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572000"/>
            <a:ext cx="2135541" cy="167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 descr="C:\Temp\arrow.png"/>
          <p:cNvPicPr>
            <a:picLocks noChangeAspect="1" noChangeArrowheads="1"/>
          </p:cNvPicPr>
          <p:nvPr/>
        </p:nvPicPr>
        <p:blipFill>
          <a:blip r:embed="rId4" cstate="screen"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3276600"/>
            <a:ext cx="298679" cy="110938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59753160"/>
      </p:ext>
    </p:extLst>
  </p:cSld>
  <p:clrMapOvr>
    <a:masterClrMapping/>
  </p:clrMapOvr>
  <p:transition/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1750024"/>
            <a:ext cx="7345362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/>
              <a:t> Loop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26739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Iteration over a Collection</a:t>
            </a:r>
          </a:p>
        </p:txBody>
      </p:sp>
      <p:pic>
        <p:nvPicPr>
          <p:cNvPr id="9218" name="Picture 2" descr="http://www.jotero.com/bilder/paracloud/gem/sheba_paracloud_jotero_2_iteration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3486150"/>
            <a:ext cx="5638800" cy="3067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3820872"/>
      </p:ext>
    </p:extLst>
  </p:cSld>
  <p:clrMapOvr>
    <a:masterClrMapping/>
  </p:clrMapOvr>
  <p:transition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  <a:endParaRPr lang="bg-BG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43000"/>
            <a:ext cx="8496300" cy="5486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typical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/>
              <a:t> loop syntax is: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dirty="0"/>
              <a:t>Iterates over all elements of a collection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dirty="0"/>
              <a:t> is the loop variable that takes sequentially all collection values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collection</a:t>
            </a:r>
            <a:r>
              <a:rPr lang="en-US" dirty="0"/>
              <a:t> can be list, array or other group of elements of the same type</a:t>
            </a:r>
            <a:endParaRPr lang="bg-BG" dirty="0"/>
          </a:p>
        </p:txBody>
      </p:sp>
      <p:sp>
        <p:nvSpPr>
          <p:cNvPr id="463881" name="Rectangle 9"/>
          <p:cNvSpPr>
            <a:spLocks noChangeArrowheads="1"/>
          </p:cNvSpPr>
          <p:nvPr/>
        </p:nvSpPr>
        <p:spPr bwMode="auto">
          <a:xfrm>
            <a:off x="827088" y="1953161"/>
            <a:ext cx="7489825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(Type element in collection)</a:t>
            </a:r>
            <a:b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statements;</a:t>
            </a:r>
            <a:b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9737056"/>
      </p:ext>
    </p:extLst>
  </p:cSld>
  <p:clrMapOvr>
    <a:masterClrMapping/>
  </p:clrMapOvr>
  <p:transition/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/>
              <a:t> Loop – Example</a:t>
            </a:r>
            <a:endParaRPr lang="bg-BG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90600"/>
            <a:ext cx="8496300" cy="639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Example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/>
              <a:t> loop: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4357" name="Rectangle 5"/>
          <p:cNvSpPr>
            <a:spLocks noChangeArrowheads="1"/>
          </p:cNvSpPr>
          <p:nvPr/>
        </p:nvSpPr>
        <p:spPr bwMode="auto">
          <a:xfrm>
            <a:off x="685800" y="1715631"/>
            <a:ext cx="777240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string[] days = { 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"Monday", "Tuesday", "Wednesday", "Thursday",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"Friday", "Saturday", "Sunday" };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 (string day in days)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Console.WriteLine(day);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23850" y="4191000"/>
            <a:ext cx="8496300" cy="2286000"/>
          </a:xfrm>
          <a:prstGeom prst="rect">
            <a:avLst/>
          </a:prstGeom>
        </p:spPr>
        <p:txBody>
          <a:bodyPr/>
          <a:lstStyle/>
          <a:p>
            <a:pPr marL="282575" marR="0" lvl="0" indent="-282575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The above loop iterates of the array of days</a:t>
            </a:r>
          </a:p>
          <a:p>
            <a:pPr marL="739775" lvl="1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 variable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day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takes all its values</a:t>
            </a:r>
          </a:p>
          <a:p>
            <a:pPr marL="282575" indent="-282575" eaLnBrk="0" hangingPunct="0"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In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foreach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loop we cannot set the value of the current item</a:t>
            </a:r>
          </a:p>
        </p:txBody>
      </p:sp>
    </p:spTree>
    <p:extLst>
      <p:ext uri="{BB962C8B-B14F-4D97-AF65-F5344CB8AC3E}">
        <p14:creationId xmlns:p14="http://schemas.microsoft.com/office/powerpoint/2010/main" val="3227552328"/>
      </p:ext>
    </p:extLst>
  </p:cSld>
  <p:clrMapOvr>
    <a:masterClrMapping/>
  </p:clrMapOvr>
  <p:transition/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1743075"/>
            <a:ext cx="7345362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/>
              <a:t> Loop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27501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2050" name="Picture 2" descr="http://dtv.was.demoscene.tv/was/app/demoscenetv/14/25796_1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40205"/>
              </a:clrFrom>
              <a:clrTo>
                <a:srgbClr val="040205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492601">
            <a:off x="1219200" y="3779536"/>
            <a:ext cx="7010400" cy="2514600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65585804"/>
      </p:ext>
    </p:extLst>
  </p:cSld>
  <p:clrMapOvr>
    <a:masterClrMapping/>
  </p:clrMapOvr>
  <p:transition/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088" y="1590675"/>
            <a:ext cx="7345362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Nested Loops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25215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Using Loops Inside a Loop</a:t>
            </a:r>
          </a:p>
        </p:txBody>
      </p:sp>
      <p:pic>
        <p:nvPicPr>
          <p:cNvPr id="36868" name="Picture 4" descr="http://www.cruzio.com/images/comprofiler/plug_profilegallery/9670/pg_133432938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933700" y="3505200"/>
            <a:ext cx="3124200" cy="28379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17372990"/>
      </p:ext>
    </p:extLst>
  </p:cSld>
  <p:clrMapOvr>
    <a:masterClrMapping/>
  </p:clrMapOvr>
  <p:transition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Nested Loop?</a:t>
            </a:r>
            <a:endParaRPr lang="bg-BG"/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066800"/>
            <a:ext cx="8496300" cy="193198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 composition of loops is called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nested loop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loop inside another loop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Example:</a:t>
            </a:r>
          </a:p>
        </p:txBody>
      </p:sp>
      <p:sp>
        <p:nvSpPr>
          <p:cNvPr id="496645" name="Rectangle 5"/>
          <p:cNvSpPr>
            <a:spLocks noChangeArrowheads="1"/>
          </p:cNvSpPr>
          <p:nvPr/>
        </p:nvSpPr>
        <p:spPr bwMode="auto">
          <a:xfrm>
            <a:off x="755650" y="3276600"/>
            <a:ext cx="7561263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(initialization; test; update)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(initialization; test; update)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	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statements;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 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003157"/>
      </p:ext>
    </p:extLst>
  </p:cSld>
  <p:clrMapOvr>
    <a:masterClrMapping/>
  </p:clrMapOvr>
  <p:transition/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7088" y="1600200"/>
            <a:ext cx="7345362" cy="736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Nested Loops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2096" y="2527300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Examples</a:t>
            </a:r>
          </a:p>
        </p:txBody>
      </p:sp>
      <p:pic>
        <p:nvPicPr>
          <p:cNvPr id="33793" name="Picture 1" descr="C:\Trash\ring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995025" y="3352800"/>
            <a:ext cx="2986675" cy="3000375"/>
          </a:xfrm>
          <a:prstGeom prst="roundRect">
            <a:avLst>
              <a:gd name="adj" fmla="val 15750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3051626587"/>
      </p:ext>
    </p:extLst>
  </p:cSld>
  <p:clrMapOvr>
    <a:masterClrMapping/>
  </p:clrMapOvr>
  <p:transition/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Triangle – Example</a:t>
            </a:r>
            <a:endParaRPr lang="bg-BG"/>
          </a:p>
        </p:txBody>
      </p:sp>
      <p:sp>
        <p:nvSpPr>
          <p:cNvPr id="500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838200"/>
            <a:ext cx="8496300" cy="2895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the following triangle:</a:t>
            </a:r>
          </a:p>
          <a:p>
            <a:pPr lvl="2">
              <a:lnSpc>
                <a:spcPct val="100000"/>
              </a:lnSpc>
              <a:buFontTx/>
              <a:buNone/>
            </a:pPr>
            <a:r>
              <a:rPr lang="en-US" sz="2600" dirty="0">
                <a:latin typeface="Consolas" pitchFamily="49" charset="0"/>
                <a:cs typeface="Consolas" pitchFamily="49" charset="0"/>
              </a:rPr>
              <a:t>1</a:t>
            </a:r>
          </a:p>
          <a:p>
            <a:pPr lvl="2">
              <a:lnSpc>
                <a:spcPct val="100000"/>
              </a:lnSpc>
              <a:buFontTx/>
              <a:buNone/>
            </a:pPr>
            <a:r>
              <a:rPr lang="en-US" sz="2600" dirty="0">
                <a:latin typeface="Consolas" pitchFamily="49" charset="0"/>
                <a:cs typeface="Consolas" pitchFamily="49" charset="0"/>
              </a:rPr>
              <a:t>1 2</a:t>
            </a:r>
          </a:p>
          <a:p>
            <a:pPr lvl="2">
              <a:lnSpc>
                <a:spcPct val="100000"/>
              </a:lnSpc>
              <a:buFontTx/>
              <a:buNone/>
            </a:pPr>
            <a:r>
              <a:rPr lang="en-US" sz="2600" dirty="0">
                <a:latin typeface="Consolas" pitchFamily="49" charset="0"/>
                <a:cs typeface="Consolas" pitchFamily="49" charset="0"/>
              </a:rPr>
              <a:t>…</a:t>
            </a:r>
          </a:p>
          <a:p>
            <a:pPr lvl="2">
              <a:lnSpc>
                <a:spcPct val="100000"/>
              </a:lnSpc>
              <a:buFontTx/>
              <a:buNone/>
            </a:pPr>
            <a:r>
              <a:rPr lang="en-US" sz="2600" dirty="0">
                <a:latin typeface="Consolas" pitchFamily="49" charset="0"/>
                <a:cs typeface="Consolas" pitchFamily="49" charset="0"/>
              </a:rPr>
              <a:t>1 2 3 ... n</a:t>
            </a:r>
            <a:endParaRPr lang="bg-BG" sz="2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755650" y="3733800"/>
            <a:ext cx="7632700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for(int row = 1; row &lt;= n;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for(int column = 1; column &lt;= row; column++)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Console.Write("{0} ", column);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Console.WriteLine();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06636423"/>
      </p:ext>
    </p:extLst>
  </p:cSld>
  <p:clrMapOvr>
    <a:masterClrMapping/>
  </p:clrMapOvr>
  <p:transition/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7088" y="1632549"/>
            <a:ext cx="7345362" cy="736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Triangle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25977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30722" name="Picture 2" descr="http://tkecleveland.com/Triangles_interlocking_hi-res.jpg"/>
          <p:cNvPicPr>
            <a:picLocks noChangeAspect="1" noChangeArrowheads="1"/>
          </p:cNvPicPr>
          <p:nvPr/>
        </p:nvPicPr>
        <p:blipFill>
          <a:blip r:embed="rId3" cstate="screen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90800" y="3429000"/>
            <a:ext cx="3810000" cy="2863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83412211"/>
      </p:ext>
    </p:extLst>
  </p:cSld>
  <p:clrMapOvr>
    <a:masterClrMapping/>
  </p:clrMapOvr>
  <p:transition/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Primes[N, M]</a:t>
            </a:r>
            <a:r>
              <a:rPr lang="en-US"/>
              <a:t> – Example</a:t>
            </a:r>
            <a:endParaRPr lang="bg-BG"/>
          </a:p>
        </p:txBody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762000"/>
            <a:ext cx="8496300" cy="577850"/>
          </a:xfrm>
        </p:spPr>
        <p:txBody>
          <a:bodyPr/>
          <a:lstStyle/>
          <a:p>
            <a:r>
              <a:rPr lang="en-US" dirty="0"/>
              <a:t>Print all prime numbers in the interval [n, m]:</a:t>
            </a:r>
            <a:endParaRPr lang="bg-BG" dirty="0"/>
          </a:p>
        </p:txBody>
      </p:sp>
      <p:sp>
        <p:nvSpPr>
          <p:cNvPr id="501764" name="Rectangle 4"/>
          <p:cNvSpPr>
            <a:spLocks noChangeArrowheads="1"/>
          </p:cNvSpPr>
          <p:nvPr/>
        </p:nvSpPr>
        <p:spPr bwMode="auto">
          <a:xfrm>
            <a:off x="754063" y="1295400"/>
            <a:ext cx="7634287" cy="532761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m = int.Parse(Console.ReadLine());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number = n; number &lt;= m; number++)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bool prime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divider 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int maxDivider = Math.Sqrt(num);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while (divider &lt;= maxDivider)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if (number % divider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prime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break;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divider++;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if (prime)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{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Console.Write("{0} ", number);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}</a:t>
            </a:r>
          </a:p>
          <a:p>
            <a:pPr eaLnBrk="0" hangingPunct="0">
              <a:lnSpc>
                <a:spcPct val="7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43849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/>
              <a:t>Debugging in Visual Studio</a:t>
            </a:r>
            <a:endParaRPr lang="bg-BG" sz="3800"/>
          </a:p>
        </p:txBody>
      </p:sp>
      <p:sp>
        <p:nvSpPr>
          <p:cNvPr id="490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Visual Studio has built-in debugger</a:t>
            </a:r>
          </a:p>
          <a:p>
            <a:r>
              <a:rPr lang="en-US"/>
              <a:t>It provides:</a:t>
            </a:r>
          </a:p>
          <a:p>
            <a:pPr lvl="1"/>
            <a:r>
              <a:rPr lang="en-US"/>
              <a:t>Breakpoints</a:t>
            </a:r>
          </a:p>
          <a:p>
            <a:pPr lvl="1"/>
            <a:r>
              <a:rPr lang="en-US"/>
              <a:t>Ability to trace the code execution</a:t>
            </a:r>
          </a:p>
          <a:p>
            <a:pPr lvl="1"/>
            <a:r>
              <a:rPr lang="en-US"/>
              <a:t>Ability to inspect variables at runtime</a:t>
            </a:r>
            <a:endParaRPr lang="bg-BG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0962" name="Picture 2" descr="C:\Trash\VS2010-debugger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7" y="4377952"/>
            <a:ext cx="5961064" cy="2022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0225846"/>
      </p:ext>
    </p:extLst>
  </p:cSld>
  <p:clrMapOvr>
    <a:masterClrMapping/>
  </p:clrMapOvr>
  <p:transition/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827088" y="1816100"/>
            <a:ext cx="7345362" cy="7366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Primes in Range [n, m]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26739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27650" name="Picture 2" descr="http://www.whitecraneeducation.com/images/general/numbers3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244600" y="3505200"/>
            <a:ext cx="6502400" cy="2438400"/>
          </a:xfrm>
          <a:prstGeom prst="round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9921227"/>
      </p:ext>
    </p:extLst>
  </p:cSld>
  <p:clrMapOvr>
    <a:masterClrMapping/>
  </p:clrMapOvr>
  <p:transition/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C# Jump Statements</a:t>
            </a:r>
            <a:endParaRPr lang="bg-BG"/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55600" indent="-355600">
              <a:lnSpc>
                <a:spcPct val="100000"/>
              </a:lnSpc>
            </a:pPr>
            <a:r>
              <a:rPr lang="en-US" dirty="0"/>
              <a:t>Jump statements are:</a:t>
            </a:r>
          </a:p>
          <a:p>
            <a:pPr marL="900113" lvl="1" indent="-269875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</a:p>
          <a:p>
            <a:pPr marL="355600" indent="-355600">
              <a:lnSpc>
                <a:spcPct val="100000"/>
              </a:lnSpc>
            </a:pPr>
            <a:r>
              <a:rPr lang="en-US" dirty="0"/>
              <a:t>How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 works?</a:t>
            </a:r>
            <a:endParaRPr lang="en-US" noProof="1"/>
          </a:p>
          <a:p>
            <a:pPr marL="900113" lvl="1" indent="-269875">
              <a:lnSpc>
                <a:spcPct val="100000"/>
              </a:lnSpc>
            </a:pPr>
            <a:r>
              <a:rPr lang="en-US" noProof="1"/>
              <a:t>In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noProof="1"/>
              <a:t> and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do-while</a:t>
            </a:r>
            <a:r>
              <a:rPr lang="en-US" noProof="1"/>
              <a:t> loops jumps to the test expression</a:t>
            </a:r>
          </a:p>
          <a:p>
            <a:pPr marL="900113" lvl="1" indent="-269875">
              <a:lnSpc>
                <a:spcPct val="100000"/>
              </a:lnSpc>
            </a:pPr>
            <a:r>
              <a:rPr lang="en-US" noProof="1"/>
              <a:t>In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noProof="1"/>
              <a:t> loops jumps to the update expression</a:t>
            </a:r>
          </a:p>
          <a:p>
            <a:pPr marL="355600" indent="-355600">
              <a:lnSpc>
                <a:spcPct val="100000"/>
              </a:lnSpc>
            </a:pPr>
            <a:r>
              <a:rPr lang="en-US" noProof="1"/>
              <a:t>To exit an inner loop use</a:t>
            </a:r>
            <a:r>
              <a:rPr lang="en-US" noProof="1">
                <a:solidFill>
                  <a:srgbClr val="003399"/>
                </a:solidFill>
              </a:rPr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</a:p>
          <a:p>
            <a:pPr marL="355600" indent="-355600">
              <a:lnSpc>
                <a:spcPct val="100000"/>
              </a:lnSpc>
            </a:pPr>
            <a:r>
              <a:rPr lang="en-US" noProof="1"/>
              <a:t>To exit outer loops use</a:t>
            </a:r>
            <a:r>
              <a:rPr lang="en-US" noProof="1">
                <a:solidFill>
                  <a:srgbClr val="003399"/>
                </a:solidFill>
              </a:rPr>
              <a:t>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noProof="1"/>
              <a:t> with a label</a:t>
            </a:r>
            <a:endParaRPr lang="en-US" dirty="0"/>
          </a:p>
          <a:p>
            <a:pPr marL="703263" lvl="1" indent="-355600">
              <a:lnSpc>
                <a:spcPct val="100000"/>
              </a:lnSpc>
            </a:pPr>
            <a:r>
              <a:rPr lang="en-US" dirty="0"/>
              <a:t>Avoid using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dirty="0"/>
              <a:t>! (it is considered harmful)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87274779"/>
      </p:ext>
    </p:extLst>
  </p:cSld>
  <p:clrMapOvr>
    <a:masterClrMapping/>
  </p:clrMapOvr>
  <p:transition/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C# Jump Statements – Example</a:t>
            </a:r>
            <a:endParaRPr lang="bg-BG" sz="3600" dirty="0"/>
          </a:p>
        </p:txBody>
      </p:sp>
      <p:sp>
        <p:nvSpPr>
          <p:cNvPr id="545796" name="Rectangle 4"/>
          <p:cNvSpPr>
            <a:spLocks noChangeArrowheads="1"/>
          </p:cNvSpPr>
          <p:nvPr/>
        </p:nvSpPr>
        <p:spPr bwMode="auto">
          <a:xfrm>
            <a:off x="755650" y="1114738"/>
            <a:ext cx="7632700" cy="528606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outerCounter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(int outer = 0; outer &lt; 10; outer++)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inner = 0; inner &lt; 10; inner++)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(inner % 3 ==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continue;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(outer == 7)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break;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(inner + outer &gt; 9)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goto breakOut;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outerCounter++;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b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breakOut:</a:t>
            </a:r>
          </a:p>
        </p:txBody>
      </p:sp>
      <p:sp>
        <p:nvSpPr>
          <p:cNvPr id="545799" name="Freeform 7"/>
          <p:cNvSpPr>
            <a:spLocks/>
          </p:cNvSpPr>
          <p:nvPr/>
        </p:nvSpPr>
        <p:spPr bwMode="auto">
          <a:xfrm>
            <a:off x="4184650" y="2533962"/>
            <a:ext cx="2620963" cy="882650"/>
          </a:xfrm>
          <a:custGeom>
            <a:avLst/>
            <a:gdLst/>
            <a:ahLst/>
            <a:cxnLst>
              <a:cxn ang="0">
                <a:pos x="0" y="487"/>
              </a:cxn>
              <a:cxn ang="0">
                <a:pos x="1106" y="466"/>
              </a:cxn>
              <a:cxn ang="0">
                <a:pos x="1564" y="353"/>
              </a:cxn>
              <a:cxn ang="0">
                <a:pos x="1628" y="0"/>
              </a:cxn>
            </a:cxnLst>
            <a:rect l="0" t="0" r="r" b="b"/>
            <a:pathLst>
              <a:path w="1651" h="488">
                <a:moveTo>
                  <a:pt x="0" y="487"/>
                </a:moveTo>
                <a:cubicBezTo>
                  <a:pt x="186" y="483"/>
                  <a:pt x="845" y="488"/>
                  <a:pt x="1106" y="466"/>
                </a:cubicBezTo>
                <a:cubicBezTo>
                  <a:pt x="1367" y="444"/>
                  <a:pt x="1477" y="431"/>
                  <a:pt x="1564" y="353"/>
                </a:cubicBezTo>
                <a:cubicBezTo>
                  <a:pt x="1651" y="275"/>
                  <a:pt x="1615" y="74"/>
                  <a:pt x="1628" y="0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5800" name="Freeform 8"/>
          <p:cNvSpPr>
            <a:spLocks/>
          </p:cNvSpPr>
          <p:nvPr/>
        </p:nvSpPr>
        <p:spPr bwMode="auto">
          <a:xfrm>
            <a:off x="3736294" y="4005942"/>
            <a:ext cx="3017837" cy="1378640"/>
          </a:xfrm>
          <a:custGeom>
            <a:avLst/>
            <a:gdLst/>
            <a:ahLst/>
            <a:cxnLst>
              <a:cxn ang="0">
                <a:pos x="0" y="8"/>
              </a:cxn>
              <a:cxn ang="0">
                <a:pos x="1253" y="30"/>
              </a:cxn>
              <a:cxn ang="0">
                <a:pos x="1806" y="189"/>
              </a:cxn>
              <a:cxn ang="0">
                <a:pos x="1805" y="562"/>
              </a:cxn>
              <a:cxn ang="0">
                <a:pos x="1230" y="745"/>
              </a:cxn>
              <a:cxn ang="0">
                <a:pos x="63" y="789"/>
              </a:cxn>
            </a:cxnLst>
            <a:rect l="0" t="0" r="r" b="b"/>
            <a:pathLst>
              <a:path w="1901" h="789">
                <a:moveTo>
                  <a:pt x="0" y="8"/>
                </a:moveTo>
                <a:cubicBezTo>
                  <a:pt x="211" y="12"/>
                  <a:pt x="952" y="0"/>
                  <a:pt x="1253" y="30"/>
                </a:cubicBezTo>
                <a:cubicBezTo>
                  <a:pt x="1554" y="60"/>
                  <a:pt x="1714" y="100"/>
                  <a:pt x="1806" y="189"/>
                </a:cubicBezTo>
                <a:cubicBezTo>
                  <a:pt x="1898" y="278"/>
                  <a:pt x="1901" y="469"/>
                  <a:pt x="1805" y="562"/>
                </a:cubicBezTo>
                <a:cubicBezTo>
                  <a:pt x="1709" y="655"/>
                  <a:pt x="1521" y="707"/>
                  <a:pt x="1230" y="745"/>
                </a:cubicBezTo>
                <a:cubicBezTo>
                  <a:pt x="940" y="783"/>
                  <a:pt x="306" y="780"/>
                  <a:pt x="63" y="789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5801" name="Freeform 9"/>
          <p:cNvSpPr>
            <a:spLocks/>
          </p:cNvSpPr>
          <p:nvPr/>
        </p:nvSpPr>
        <p:spPr bwMode="auto">
          <a:xfrm>
            <a:off x="2307772" y="4712313"/>
            <a:ext cx="3733800" cy="1329259"/>
          </a:xfrm>
          <a:custGeom>
            <a:avLst/>
            <a:gdLst/>
            <a:ahLst/>
            <a:cxnLst>
              <a:cxn ang="0">
                <a:pos x="1633" y="0"/>
              </a:cxn>
              <a:cxn ang="0">
                <a:pos x="2166" y="112"/>
              </a:cxn>
              <a:cxn ang="0">
                <a:pos x="2330" y="327"/>
              </a:cxn>
              <a:cxn ang="0">
                <a:pos x="2201" y="593"/>
              </a:cxn>
              <a:cxn ang="0">
                <a:pos x="1533" y="723"/>
              </a:cxn>
              <a:cxn ang="0">
                <a:pos x="0" y="756"/>
              </a:cxn>
            </a:cxnLst>
            <a:rect l="0" t="0" r="r" b="b"/>
            <a:pathLst>
              <a:path w="2336" h="756">
                <a:moveTo>
                  <a:pt x="1633" y="0"/>
                </a:moveTo>
                <a:cubicBezTo>
                  <a:pt x="1722" y="19"/>
                  <a:pt x="2050" y="58"/>
                  <a:pt x="2166" y="112"/>
                </a:cubicBezTo>
                <a:cubicBezTo>
                  <a:pt x="2282" y="166"/>
                  <a:pt x="2324" y="247"/>
                  <a:pt x="2330" y="327"/>
                </a:cubicBezTo>
                <a:cubicBezTo>
                  <a:pt x="2336" y="407"/>
                  <a:pt x="2334" y="527"/>
                  <a:pt x="2201" y="593"/>
                </a:cubicBezTo>
                <a:cubicBezTo>
                  <a:pt x="2068" y="659"/>
                  <a:pt x="1900" y="696"/>
                  <a:pt x="1533" y="723"/>
                </a:cubicBezTo>
                <a:cubicBezTo>
                  <a:pt x="1166" y="750"/>
                  <a:pt x="319" y="749"/>
                  <a:pt x="0" y="756"/>
                </a:cubicBezTo>
              </a:path>
            </a:pathLst>
          </a:cu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dist="17961" dir="2700000" algn="ctr" rotWithShape="0">
              <a:schemeClr val="bg1">
                <a:lumMod val="75000"/>
                <a:lumOff val="25000"/>
              </a:schemeClr>
            </a:outerShdw>
          </a:effectLst>
        </p:spPr>
        <p:txBody>
          <a:bodyPr anchor="ctr"/>
          <a:lstStyle/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5802" name="AutoShape 10"/>
          <p:cNvSpPr>
            <a:spLocks noChangeArrowheads="1"/>
          </p:cNvSpPr>
          <p:nvPr/>
        </p:nvSpPr>
        <p:spPr bwMode="auto">
          <a:xfrm>
            <a:off x="381000" y="4162737"/>
            <a:ext cx="1290638" cy="527804"/>
          </a:xfrm>
          <a:prstGeom prst="wedgeRoundRectCallout">
            <a:avLst>
              <a:gd name="adj1" fmla="val 11904"/>
              <a:gd name="adj2" fmla="val 29676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Label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590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9" grpId="0" animBg="1"/>
      <p:bldP spid="545800" grpId="0" animBg="1"/>
      <p:bldP spid="545801" grpId="0" animBg="1"/>
      <p:bldP spid="545802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2688" y="1828800"/>
            <a:ext cx="6742112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Loops – More Examples</a:t>
            </a:r>
            <a:endParaRPr lang="bg-BG" dirty="0"/>
          </a:p>
        </p:txBody>
      </p:sp>
      <p:pic>
        <p:nvPicPr>
          <p:cNvPr id="23554" name="Picture 2" descr="http://mpcarroll.com/photos/Wood-Spiral-Hor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60201"/>
              </a:clrFrom>
              <a:clrTo>
                <a:srgbClr val="06020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3124200"/>
            <a:ext cx="6172200" cy="3124200"/>
          </a:xfrm>
          <a:prstGeom prst="roundRect">
            <a:avLst>
              <a:gd name="adj" fmla="val 50000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293361252"/>
      </p:ext>
    </p:extLst>
  </p:cSld>
  <p:clrMapOvr>
    <a:masterClrMapping/>
  </p:clrMapOvr>
  <p:transition/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Nested Loops – Examples</a:t>
            </a:r>
            <a:endParaRPr lang="bg-BG"/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four digit numbers in format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ABCD</a:t>
            </a:r>
            <a:r>
              <a:rPr lang="en-US" dirty="0"/>
              <a:t> such that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+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 =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+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/>
              <a:t> (known as happy numbers)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bg-BG" dirty="0"/>
          </a:p>
        </p:txBody>
      </p:sp>
      <p:sp>
        <p:nvSpPr>
          <p:cNvPr id="492549" name="Rectangle 5"/>
          <p:cNvSpPr>
            <a:spLocks noChangeArrowheads="1"/>
          </p:cNvSpPr>
          <p:nvPr/>
        </p:nvSpPr>
        <p:spPr bwMode="auto">
          <a:xfrm>
            <a:off x="755650" y="2514600"/>
            <a:ext cx="7561263" cy="3781035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(int a =1 ; a &lt;= 9; a++)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b = 0; b &lt;= 9; b++)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(int c = 0; c &lt;= 9; c++)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(int d = 0; d &lt;= 9; d++)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if (a + b == c + d)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Console.WriteLine("{0}{1}{2}{3}",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a, b, c, d);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5715000" y="2278499"/>
            <a:ext cx="3024188" cy="1379101"/>
          </a:xfrm>
          <a:prstGeom prst="wedgeRoundRectCallout">
            <a:avLst>
              <a:gd name="adj1" fmla="val -40655"/>
              <a:gd name="adj2" fmla="val 655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Can you improve this algorithm to use 3 loops only?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210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52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8888" y="19050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Happy Numbers</a:t>
            </a:r>
            <a:endParaRPr lang="bg-BG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752096" y="2839049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  <p:pic>
        <p:nvPicPr>
          <p:cNvPr id="20482" name="Picture 2" descr="http://i.ehow.com/images/GlobalPhoto/Articles/4519796/happyface_Full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2800" y="3733800"/>
            <a:ext cx="2286000" cy="2286000"/>
          </a:xfrm>
          <a:prstGeom prst="rect">
            <a:avLst/>
          </a:prstGeom>
          <a:noFill/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357142518"/>
      </p:ext>
    </p:extLst>
  </p:cSld>
  <p:clrMapOvr>
    <a:masterClrMapping/>
  </p:clrMapOvr>
  <p:transition/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 – Examples</a:t>
            </a:r>
            <a:endParaRPr lang="bg-BG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Print all combinations from TOTO 6/49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409575" y="1981200"/>
            <a:ext cx="8353425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int i1, i2, i3, i4, i5, i6;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(i1 = 1; i1 &lt;= 44; i1++)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(i2 = i1 + 1; i2 &lt;= 45; i2++)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for (i3 = i2 + 1; i3 &lt;= 46; i3++)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for (i4 = i3 + 1; i4 &lt;= 47; i4++)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for (i5 = i4 + 1; i5 &lt;= 48; i5++)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for (i6 = i5 + 1; i6 &lt;= 49; i6++)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Console.WriteLine("{0} {1} {2} {3} {4} {5}",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     i1, i2, i3, i4, i5, i6);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		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5791200" y="1752600"/>
            <a:ext cx="3024188" cy="1804749"/>
          </a:xfrm>
          <a:prstGeom prst="wedgeRoundRectCallout">
            <a:avLst>
              <a:gd name="adj1" fmla="val -35301"/>
              <a:gd name="adj2" fmla="val 7288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Warning: execution of this code could take too long time.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865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www.stuttgarter-zeitung.de/media_fast/626/lottokugeln_260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81200" y="1060938"/>
            <a:ext cx="5029200" cy="2901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46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8888" y="44958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TOTO 6/49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752096" y="5384800"/>
            <a:ext cx="5484812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4133005588"/>
      </p:ext>
    </p:extLst>
  </p:cSld>
  <p:clrMapOvr>
    <a:masterClrMapping/>
  </p:clrMapOvr>
  <p:transition/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bg-BG" dirty="0"/>
          </a:p>
        </p:txBody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C# supports four types of loops: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do-while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/>
              <a:t> loops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/>
              <a:t> loops</a:t>
            </a:r>
          </a:p>
          <a:p>
            <a:pPr>
              <a:lnSpc>
                <a:spcPct val="100000"/>
              </a:lnSpc>
            </a:pPr>
            <a:r>
              <a:rPr lang="en-US" dirty="0"/>
              <a:t>Nested loops can be used to implement more complex logic</a:t>
            </a:r>
          </a:p>
          <a:p>
            <a:pPr>
              <a:lnSpc>
                <a:spcPct val="100000"/>
              </a:lnSpc>
            </a:pPr>
            <a:r>
              <a:rPr lang="en-US" dirty="0"/>
              <a:t>The operators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continue</a:t>
            </a:r>
            <a:r>
              <a:rPr lang="en-US" dirty="0"/>
              <a:t>,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dirty="0"/>
              <a:t> &amp;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goto</a:t>
            </a:r>
            <a:r>
              <a:rPr lang="en-US" dirty="0"/>
              <a:t> can control the loop execution</a:t>
            </a:r>
          </a:p>
        </p:txBody>
      </p:sp>
      <p:pic>
        <p:nvPicPr>
          <p:cNvPr id="4" name="Picture 2" descr="http://www.shallowsky.com/blog/images/NautilusCutawaySpira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96000" y="2042236"/>
            <a:ext cx="2438400" cy="18439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19227474"/>
      </p:ext>
    </p:extLst>
  </p:cSld>
  <p:clrMapOvr>
    <a:masterClrMapping/>
  </p:clrMapOvr>
  <p:transition/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4200" y="127000"/>
            <a:ext cx="7086600" cy="838200"/>
          </a:xfrm>
        </p:spPr>
        <p:txBody>
          <a:bodyPr/>
          <a:lstStyle/>
          <a:p>
            <a:r>
              <a:rPr lang="en-US" sz="3600" dirty="0"/>
              <a:t>Loops</a:t>
            </a:r>
            <a:endParaRPr lang="en-US" sz="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56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5240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Visual Studio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2250279"/>
            <a:ext cx="8229600" cy="569120"/>
          </a:xfrm>
        </p:spPr>
        <p:txBody>
          <a:bodyPr/>
          <a:lstStyle/>
          <a:p>
            <a:r>
              <a:rPr lang="en-US" dirty="0"/>
              <a:t>Compiling, Running and Debugging C# Programs </a:t>
            </a:r>
          </a:p>
        </p:txBody>
      </p:sp>
      <p:sp>
        <p:nvSpPr>
          <p:cNvPr id="445444" name="Rectangle 4"/>
          <p:cNvSpPr>
            <a:spLocks noChangeArrowheads="1"/>
          </p:cNvSpPr>
          <p:nvPr/>
        </p:nvSpPr>
        <p:spPr bwMode="auto">
          <a:xfrm>
            <a:off x="1763713" y="2978748"/>
            <a:ext cx="5400675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800" b="1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</a:t>
            </a:r>
            <a:r>
              <a:rPr 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</a:rPr>
              <a:t> </a:t>
            </a:r>
            <a:r>
              <a:rPr lang="en-US" sz="2800" b="1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Demo</a:t>
            </a:r>
            <a:endParaRPr lang="bg-BG" sz="2800" b="1" dirty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0482" name="Picture 2" descr="http://www.medyaline.com/haberresim/microsoft_bill-gates_introduce-w98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99" y="4046218"/>
            <a:ext cx="3581401" cy="2506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 descr="http://blogs.aspitalia.com/img/m.casati/netframework4.0beta2visualstudio2010_1482c/vs2010-logo_2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47" y="4495800"/>
            <a:ext cx="3387053" cy="1447799"/>
          </a:xfrm>
          <a:prstGeom prst="roundRect">
            <a:avLst>
              <a:gd name="adj" fmla="val 8594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95587502"/>
      </p:ext>
    </p:extLst>
  </p:cSld>
  <p:clrMapOvr>
    <a:masterClrMapping/>
  </p:clrMapOvr>
  <p:transition/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Free Trainings @ Telerik Academy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Fundamentals of C# Programming</a:t>
            </a:r>
            <a:br>
              <a:rPr lang="en-US" dirty="0"/>
            </a:br>
            <a:r>
              <a:rPr lang="en-US" dirty="0"/>
              <a:t>Track of Courses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 tooltip="&quot;Web Design with HTML 5, CSS 3 and JavaScript&quot; course @ Telerik Academy"/>
              </a:rPr>
              <a:t>csharpfundamentals.telerik.com 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3" tooltip="Telerik Software Academy - Free Programming Courses"/>
              </a:rPr>
              <a:t>academy.telerik.com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4" tooltip="Telerik Softyware Academy @ Facebook"/>
              </a:rPr>
              <a:t>facebook.com/TelerikAcademy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Learning System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5"/>
              </a:rPr>
              <a:t>telerikacademy.com</a:t>
            </a:r>
            <a:endParaRPr lang="en-US" noProof="1"/>
          </a:p>
        </p:txBody>
      </p:sp>
      <p:pic>
        <p:nvPicPr>
          <p:cNvPr id="5" name="Picture 5">
            <a:hlinkClick r:id="rId6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49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41" y="2969616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9" tooltip="Telerik Academy @ Facebook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00" y="4228275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hlinkClick r:id="rId2" tooltip="C# Fundamentals course"/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79" y="1066800"/>
            <a:ext cx="1581975" cy="158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12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62124" y="1524000"/>
            <a:ext cx="5629276" cy="1473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What is Computer Programming?</a:t>
            </a:r>
            <a:endParaRPr lang="bg-BG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657600"/>
            <a:ext cx="4144403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626" name="Picture 2" descr="http://pragyan.org/10/home/events/encypher/adaventure/computer_programming.jpg"/>
          <p:cNvPicPr>
            <a:picLocks noChangeAspect="1" noChangeArrowheads="1"/>
          </p:cNvPicPr>
          <p:nvPr/>
        </p:nvPicPr>
        <p:blipFill>
          <a:blip r:embed="rId4" cstate="screen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3657600"/>
            <a:ext cx="3556000" cy="266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179926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9622" y="3347854"/>
            <a:ext cx="4419600" cy="148846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Visual Studio </a:t>
            </a:r>
            <a:br>
              <a:rPr lang="en-US" dirty="0"/>
            </a:br>
            <a:r>
              <a:rPr lang="en-US" dirty="0"/>
              <a:t> Blank 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9622" y="5024254"/>
            <a:ext cx="4419600" cy="995546"/>
          </a:xfrm>
        </p:spPr>
        <p:txBody>
          <a:bodyPr/>
          <a:lstStyle/>
          <a:p>
            <a:r>
              <a:rPr lang="en-US" dirty="0"/>
              <a:t>Creating a Solution </a:t>
            </a:r>
            <a:br>
              <a:rPr lang="en-US" dirty="0"/>
            </a:br>
            <a:r>
              <a:rPr lang="en-US" dirty="0"/>
              <a:t>Without Projects</a:t>
            </a:r>
          </a:p>
        </p:txBody>
      </p:sp>
      <p:pic>
        <p:nvPicPr>
          <p:cNvPr id="1026" name="Picture 2" descr="http://www.psdgraphics.com/file/blank-box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0624" y="2810091"/>
            <a:ext cx="2716976" cy="3166538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799" y="702222"/>
            <a:ext cx="4267201" cy="2193377"/>
          </a:xfrm>
          <a:prstGeom prst="rect">
            <a:avLst/>
          </a:prstGeom>
          <a:noFill/>
          <a:ln>
            <a:noFill/>
          </a:ln>
          <a:effectLst/>
          <a:scene3d>
            <a:camera prst="perspective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0351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Blank Solution?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Visual Studio blank solution</a:t>
            </a:r>
          </a:p>
          <a:p>
            <a:pPr lvl="1"/>
            <a:r>
              <a:rPr lang="en-US" dirty="0"/>
              <a:t>Solution with no projects in it</a:t>
            </a:r>
          </a:p>
          <a:p>
            <a:pPr lvl="2"/>
            <a:r>
              <a:rPr lang="en-US" dirty="0"/>
              <a:t>Projects to be added later</a:t>
            </a:r>
          </a:p>
          <a:p>
            <a:endParaRPr lang="en-US" dirty="0"/>
          </a:p>
          <a:p>
            <a:r>
              <a:rPr lang="en-US" dirty="0"/>
              <a:t>What is the point?</a:t>
            </a:r>
          </a:p>
          <a:p>
            <a:pPr lvl="1"/>
            <a:r>
              <a:rPr lang="en-US" dirty="0"/>
              <a:t>Not making a project just to give proper name</a:t>
            </a:r>
          </a:p>
          <a:p>
            <a:pPr lvl="2"/>
            <a:r>
              <a:rPr lang="en-US" dirty="0"/>
              <a:t>And not working in this project</a:t>
            </a:r>
          </a:p>
        </p:txBody>
      </p:sp>
    </p:spTree>
    <p:extLst>
      <p:ext uri="{BB962C8B-B14F-4D97-AF65-F5344CB8AC3E}">
        <p14:creationId xmlns:p14="http://schemas.microsoft.com/office/powerpoint/2010/main" val="2460790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8" b="1791"/>
          <a:stretch/>
        </p:blipFill>
        <p:spPr bwMode="auto">
          <a:xfrm>
            <a:off x="673823" y="1066800"/>
            <a:ext cx="7796354" cy="5396024"/>
          </a:xfrm>
          <a:prstGeom prst="roundRect">
            <a:avLst>
              <a:gd name="adj" fmla="val 160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Blank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38201" y="3603882"/>
            <a:ext cx="1066800" cy="214648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90600" y="4030070"/>
            <a:ext cx="1263471" cy="237130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514600" y="1447004"/>
            <a:ext cx="1676400" cy="686596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10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990600"/>
            <a:ext cx="5791200" cy="1600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Visual Studio </a:t>
            </a:r>
            <a:br>
              <a:rPr lang="en-US" dirty="0"/>
            </a:br>
            <a:r>
              <a:rPr lang="en-US" dirty="0"/>
              <a:t> Blank Solution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2631279"/>
            <a:ext cx="57912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2050" name="Picture 2" descr="blank bill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505200"/>
            <a:ext cx="3429000" cy="2651760"/>
          </a:xfrm>
          <a:prstGeom prst="roundRect">
            <a:avLst>
              <a:gd name="adj" fmla="val 5242"/>
            </a:avLst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10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066800"/>
            <a:ext cx="5040313" cy="1492250"/>
          </a:xfrm>
        </p:spPr>
        <p:txBody>
          <a:bodyPr tIns="0" bIns="0" anchor="ctr" anchorCtr="0"/>
          <a:lstStyle/>
          <a:p>
            <a:pPr>
              <a:lnSpc>
                <a:spcPct val="100000"/>
              </a:lnSpc>
            </a:pPr>
            <a:r>
              <a:rPr lang="en-US" dirty="0"/>
              <a:t>What is MSDN Library?</a:t>
            </a:r>
            <a:endParaRPr lang="bg-BG" dirty="0"/>
          </a:p>
        </p:txBody>
      </p:sp>
      <p:pic>
        <p:nvPicPr>
          <p:cNvPr id="18434" name="Picture 2" descr="http://center-soft.ru/microsoft/img/msdn_lib_2005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90" y="3124200"/>
            <a:ext cx="2470610" cy="3171944"/>
          </a:xfrm>
          <a:prstGeom prst="roundRect">
            <a:avLst>
              <a:gd name="adj" fmla="val 4792"/>
            </a:avLst>
          </a:prstGeom>
          <a:ln>
            <a:noFill/>
          </a:ln>
          <a:effectLst/>
        </p:spPr>
      </p:pic>
      <p:pic>
        <p:nvPicPr>
          <p:cNvPr id="18436" name="Picture 4" descr="http://daenet.eu/public/photo/msdn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16" t="-9714" r="-3403" b="-11536"/>
          <a:stretch>
            <a:fillRect/>
          </a:stretch>
        </p:blipFill>
        <p:spPr bwMode="auto">
          <a:xfrm>
            <a:off x="6096000" y="685800"/>
            <a:ext cx="2331720" cy="1295400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57346" name="Picture 2" descr="http://ec.europa.eu/information_society/activities/egovernment/images/diverse/CampbellLibrary.jpg"/>
          <p:cNvPicPr>
            <a:picLocks noChangeAspect="1" noChangeArrowheads="1"/>
          </p:cNvPicPr>
          <p:nvPr/>
        </p:nvPicPr>
        <p:blipFill>
          <a:blip r:embed="rId5" cstate="screen">
            <a:lum bright="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056" y="3119450"/>
            <a:ext cx="4238144" cy="3171128"/>
          </a:xfrm>
          <a:prstGeom prst="roundRect">
            <a:avLst>
              <a:gd name="adj" fmla="val 4681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2691834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MSDN Library?</a:t>
            </a:r>
            <a:endParaRPr lang="bg-BG" dirty="0"/>
          </a:p>
        </p:txBody>
      </p:sp>
      <p:sp>
        <p:nvSpPr>
          <p:cNvPr id="466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documentation of all classes and their functionality</a:t>
            </a:r>
          </a:p>
          <a:p>
            <a:pPr lvl="1"/>
            <a:r>
              <a:rPr lang="en-US" dirty="0"/>
              <a:t>With descriptions of all methods, properties, events, etc.</a:t>
            </a:r>
          </a:p>
          <a:p>
            <a:pPr lvl="1"/>
            <a:r>
              <a:rPr lang="en-US" dirty="0"/>
              <a:t>With code examples</a:t>
            </a:r>
          </a:p>
          <a:p>
            <a:r>
              <a:rPr lang="en-US" dirty="0"/>
              <a:t>Related articles</a:t>
            </a:r>
          </a:p>
          <a:p>
            <a:r>
              <a:rPr lang="en-US" dirty="0"/>
              <a:t>Library of samples</a:t>
            </a:r>
          </a:p>
          <a:p>
            <a:r>
              <a:rPr lang="en-US" dirty="0"/>
              <a:t>Use local copy or the Web version at </a:t>
            </a:r>
            <a:r>
              <a:rPr lang="en-US" dirty="0">
                <a:solidFill>
                  <a:schemeClr val="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hlinkClick r:id="rId3"/>
              </a:rPr>
              <a:t>http://msdn.microsoft.com/</a:t>
            </a:r>
            <a:endParaRPr lang="en-US" u="sng" dirty="0">
              <a:solidFill>
                <a:schemeClr val="hlink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16386" name="Picture 2" descr="http://www.sadev.co.za/files/blogimages/VS2010TFS2010InformationLandslideBegins_8362/msdn_landing_hero_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460" y="3535064"/>
            <a:ext cx="3643940" cy="1113135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7156600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MSDN Library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491525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143000"/>
            <a:ext cx="8086725" cy="53625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6907870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MSDN Library?</a:t>
            </a:r>
            <a:endParaRPr lang="bg-BG" dirty="0"/>
          </a:p>
        </p:txBody>
      </p:sp>
      <p:sp>
        <p:nvSpPr>
          <p:cNvPr id="4679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Offline version (obsolete)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Use the table of contents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Use the alphabetical index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Search for phrase or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Filter by technology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Browse your favorite articles</a:t>
            </a:r>
          </a:p>
          <a:p>
            <a:pPr>
              <a:spcBef>
                <a:spcPts val="1200"/>
              </a:spcBef>
            </a:pPr>
            <a:r>
              <a:rPr lang="en-US" dirty="0"/>
              <a:t>Online version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Use the built-in search: [F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]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4" name="Picture 4" descr="http://daenet.eu/public/photo/msdn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16" t="-9714" r="-3403" b="-11536"/>
          <a:stretch>
            <a:fillRect/>
          </a:stretch>
        </p:blipFill>
        <p:spPr bwMode="auto">
          <a:xfrm>
            <a:off x="6324600" y="1676400"/>
            <a:ext cx="2331720" cy="1295400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52226" name="Picture 2" descr="http://www.infinitezest.com/images/vs2008-setup-msdn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86124"/>
            <a:ext cx="2546602" cy="1936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09027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1143000"/>
            <a:ext cx="8229600" cy="6858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/>
              <a:t>MSDN Library</a:t>
            </a:r>
            <a:endParaRPr lang="bg-BG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1869279"/>
            <a:ext cx="8229600" cy="569120"/>
          </a:xfrm>
        </p:spPr>
        <p:txBody>
          <a:bodyPr/>
          <a:lstStyle/>
          <a:p>
            <a:r>
              <a:rPr lang="en-US" dirty="0"/>
              <a:t>Browsing and Searching Documentation</a:t>
            </a:r>
          </a:p>
        </p:txBody>
      </p:sp>
      <p:sp>
        <p:nvSpPr>
          <p:cNvPr id="468996" name="Rectangle 4"/>
          <p:cNvSpPr>
            <a:spLocks noChangeArrowheads="1"/>
          </p:cNvSpPr>
          <p:nvPr/>
        </p:nvSpPr>
        <p:spPr bwMode="auto">
          <a:xfrm>
            <a:off x="1763713" y="2521549"/>
            <a:ext cx="5400675" cy="4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Live Demo</a:t>
            </a:r>
            <a:endParaRPr lang="bg-BG" sz="2800" b="1" dirty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6" name="Picture 4" descr="http://daenet.eu/public/photo/msdn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9" t="-9697" r="-3398" b="-11515"/>
          <a:stretch>
            <a:fillRect/>
          </a:stretch>
        </p:blipFill>
        <p:spPr bwMode="auto">
          <a:xfrm rot="21419129">
            <a:off x="5181600" y="3843867"/>
            <a:ext cx="3307080" cy="1837266"/>
          </a:xfrm>
          <a:prstGeom prst="rect">
            <a:avLst/>
          </a:prstGeom>
          <a:solidFill>
            <a:srgbClr val="FFFFFF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50178" name="Picture 2" descr="http://nhrc.nic.in/library/librarymain_files/library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584">
            <a:off x="751401" y="3400426"/>
            <a:ext cx="3793098" cy="2753790"/>
          </a:xfrm>
          <a:prstGeom prst="roundRect">
            <a:avLst>
              <a:gd name="adj" fmla="val 5471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15460148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</a:t>
            </a:r>
          </a:p>
        </p:txBody>
      </p:sp>
      <p:pic>
        <p:nvPicPr>
          <p:cNvPr id="9218" name="Picture 2" descr="http://www.innovationtools.com/images/questions-250px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735010"/>
            <a:ext cx="1726634" cy="2151440"/>
          </a:xfrm>
          <a:prstGeom prst="rect">
            <a:avLst/>
          </a:prstGeom>
          <a:noFill/>
        </p:spPr>
      </p:pic>
      <p:pic>
        <p:nvPicPr>
          <p:cNvPr id="9220" name="Picture 4" descr="http://www.prlog.org/10224518-question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733800"/>
            <a:ext cx="2096332" cy="2133600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9222" name="Picture 6" descr="http://sarkononmerci.fr/assets/questions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9" y="3733801"/>
            <a:ext cx="2000251" cy="21336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295400" y="1371600"/>
            <a:ext cx="6400800" cy="1792544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6158093" y="6400800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500" kern="1200">
                <a:solidFill>
                  <a:srgbClr val="EBFFC2"/>
                </a:solidFill>
                <a:latin typeface="Corbel" pitchFamily="34" charset="0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hlinkClick r:id="rId5"/>
              </a:rPr>
              <a:t>http://academy.telerik.com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09460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1" y="71438"/>
            <a:ext cx="7162799" cy="909637"/>
          </a:xfrm>
        </p:spPr>
        <p:txBody>
          <a:bodyPr/>
          <a:lstStyle/>
          <a:p>
            <a:r>
              <a:rPr lang="en-US" sz="3800" dirty="0"/>
              <a:t>Define: Computer Programming</a:t>
            </a:r>
            <a:endParaRPr lang="bg-BG" sz="3800" dirty="0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00200"/>
            <a:ext cx="7924800" cy="1807652"/>
          </a:xfrm>
          <a:solidFill>
            <a:schemeClr val="accent5">
              <a:lumMod val="75000"/>
              <a:alpha val="15000"/>
            </a:schemeClr>
          </a:solidFill>
          <a:ln w="3175" cmpd="sng"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wrap="square" lIns="108000" tIns="108000" rIns="108000" bIns="72000">
            <a:spAutoFit/>
          </a:bodyPr>
          <a:lstStyle/>
          <a:p>
            <a:pPr marL="0" indent="0">
              <a:buNone/>
              <a:tabLst/>
            </a:pPr>
            <a:r>
              <a:rPr lang="en-US" sz="3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Computer programming</a:t>
            </a:r>
            <a:r>
              <a:rPr lang="en-US" sz="3400" dirty="0"/>
              <a:t>: creating a sequence of instructions to enable the computer to do something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428036" name="Text Box 4"/>
          <p:cNvSpPr txBox="1">
            <a:spLocks noChangeArrowheads="1"/>
          </p:cNvSpPr>
          <p:nvPr/>
        </p:nvSpPr>
        <p:spPr bwMode="auto">
          <a:xfrm>
            <a:off x="4211638" y="3573463"/>
            <a:ext cx="4392612" cy="693737"/>
          </a:xfrm>
          <a:prstGeom prst="rect">
            <a:avLst/>
          </a:prstGeom>
        </p:spPr>
        <p:txBody>
          <a:bodyPr/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tabLst>
                <a:tab pos="282575" algn="l"/>
              </a:tabLst>
            </a:pPr>
            <a:r>
              <a:rPr lang="en-US" sz="3200" b="1" i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Definition by Google</a:t>
            </a:r>
          </a:p>
        </p:txBody>
      </p:sp>
      <p:pic>
        <p:nvPicPr>
          <p:cNvPr id="64514" name="Picture 2" descr="http://www.blog.bartoszkoplin.pl/wp-content/uploads/2009/01/google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38600"/>
            <a:ext cx="2895600" cy="2514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50391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Free Trainings @ Telerik Academy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Fundamentals of C# Programming</a:t>
            </a:r>
            <a:br>
              <a:rPr lang="en-US" dirty="0"/>
            </a:br>
            <a:r>
              <a:rPr lang="en-US" dirty="0"/>
              <a:t>Track of Courses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 tooltip="&quot;Web Design with HTML 5, CSS 3 and JavaScript&quot; course @ Telerik Academy"/>
              </a:rPr>
              <a:t>csharpfundamentals.telerik.com 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3" tooltip="Telerik Software Academy - Free Programming Courses"/>
              </a:rPr>
              <a:t>academy.telerik.com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4" tooltip="Telerik Softyware Academy @ Facebook"/>
              </a:rPr>
              <a:t>facebook.com/TelerikAcademy</a:t>
            </a:r>
            <a:endParaRPr lang="en-US" noProof="1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Telerik Academy Learning System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5"/>
              </a:rPr>
              <a:t>telerikacademy.com</a:t>
            </a:r>
            <a:endParaRPr lang="en-US" noProof="1"/>
          </a:p>
        </p:txBody>
      </p:sp>
      <p:pic>
        <p:nvPicPr>
          <p:cNvPr id="5" name="Picture 5">
            <a:hlinkClick r:id="rId6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49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41" y="2969616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9" tooltip="Telerik Academy @ Facebook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100" y="4228275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hlinkClick r:id="rId2" tooltip="C# Fundamentals course"/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79" y="1066800"/>
            <a:ext cx="1581975" cy="158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371600"/>
            <a:ext cx="8229600" cy="15240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/>
              <a:t>Primitive Data</a:t>
            </a:r>
            <a:br>
              <a:rPr lang="en-US" dirty="0"/>
            </a:br>
            <a:r>
              <a:rPr lang="en-US" dirty="0"/>
              <a:t>Types and Variables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164680"/>
            <a:ext cx="8305800" cy="569120"/>
          </a:xfrm>
        </p:spPr>
        <p:txBody>
          <a:bodyPr/>
          <a:lstStyle/>
          <a:p>
            <a:r>
              <a:rPr lang="en-US" dirty="0"/>
              <a:t>Integer, Floating-Point, Text Data, Variables, Literals</a:t>
            </a:r>
          </a:p>
        </p:txBody>
      </p:sp>
      <p:pic>
        <p:nvPicPr>
          <p:cNvPr id="30722" name="Picture 2" descr="http://educhoices.org/cimages/multimages/1/free_technology_courses.jpg"/>
          <p:cNvPicPr>
            <a:picLocks noChangeAspect="1" noChangeArrowheads="1"/>
          </p:cNvPicPr>
          <p:nvPr/>
        </p:nvPicPr>
        <p:blipFill>
          <a:blip r:embed="rId2" cstate="screen">
            <a:lum bright="-10000"/>
          </a:blip>
          <a:srcRect/>
          <a:stretch>
            <a:fillRect/>
          </a:stretch>
        </p:blipFill>
        <p:spPr bwMode="auto">
          <a:xfrm>
            <a:off x="4876800" y="4367022"/>
            <a:ext cx="3886200" cy="2109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 Placeholder 6"/>
          <p:cNvSpPr>
            <a:spLocks noGrp="1"/>
          </p:cNvSpPr>
          <p:nvPr/>
        </p:nvSpPr>
        <p:spPr>
          <a:xfrm>
            <a:off x="429086" y="5726668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Telerik Software Academy</a:t>
            </a:r>
          </a:p>
        </p:txBody>
      </p:sp>
      <p:sp>
        <p:nvSpPr>
          <p:cNvPr id="10" name="Text Placeholder 7"/>
          <p:cNvSpPr>
            <a:spLocks noGrp="1"/>
          </p:cNvSpPr>
          <p:nvPr/>
        </p:nvSpPr>
        <p:spPr>
          <a:xfrm>
            <a:off x="429087" y="6031468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http://academy.telerik.com</a:t>
            </a:r>
            <a:r>
              <a:rPr lang="en-US" dirty="0"/>
              <a:t> </a:t>
            </a:r>
          </a:p>
        </p:txBody>
      </p:sp>
      <p:sp>
        <p:nvSpPr>
          <p:cNvPr id="11" name="Text Placeholder 13"/>
          <p:cNvSpPr>
            <a:spLocks noGrp="1"/>
          </p:cNvSpPr>
          <p:nvPr/>
        </p:nvSpPr>
        <p:spPr>
          <a:xfrm>
            <a:off x="429087" y="5352025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400" b="1" kern="1200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C# Fundamentals – Part 1</a:t>
            </a:r>
          </a:p>
        </p:txBody>
      </p:sp>
    </p:spTree>
    <p:extLst>
      <p:ext uri="{BB962C8B-B14F-4D97-AF65-F5344CB8AC3E}">
        <p14:creationId xmlns:p14="http://schemas.microsoft.com/office/powerpoint/2010/main" val="2101939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</a:pPr>
            <a:r>
              <a:rPr lang="en-US" sz="2800" dirty="0"/>
              <a:t>Primitive Data Types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/>
              <a:t>Integer 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/>
              <a:t>Floating-Point / Decimal Floating-Point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/>
              <a:t>Boolean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/>
              <a:t>Character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/>
              <a:t>String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/>
              <a:t>Object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dirty="0"/>
              <a:t>Declaring and Using Variables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/>
              <a:t>Identifiers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/>
              <a:t>Declaring Variables and Assigning Values</a:t>
            </a:r>
          </a:p>
          <a:p>
            <a:pPr marL="1077913" lvl="1" indent="-366713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/>
              <a:t>Literals</a:t>
            </a:r>
          </a:p>
          <a:p>
            <a:pPr marL="511175" indent="-51117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</a:rPr>
              <a:t>Nullable</a:t>
            </a:r>
            <a:r>
              <a:rPr lang="en-US" sz="2800" dirty="0"/>
              <a:t> 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82948" name="Picture 4" descr="http://rds.yahoo.com/_ylt=A0WTbx4gcgpLskoAd.CjzbkF/SIG=11u4jlgvp/EXP=1259062176/**http%3A/www.regejepress.com/1books5-med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172200" y="2895600"/>
            <a:ext cx="2438400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987473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20574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Primitive Data Types</a:t>
            </a:r>
            <a:endParaRPr lang="bg-BG" dirty="0"/>
          </a:p>
        </p:txBody>
      </p:sp>
      <p:pic>
        <p:nvPicPr>
          <p:cNvPr id="80898" name="Picture 2" descr="http://rds.yahoo.com/_ylt=A0WTb_4YeQpLi1UAAJqjzbkF/SIG=123oh4419/EXP=1259063960/**http%3A/www.usernomics.com/images/site/data2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465134" y="3551237"/>
            <a:ext cx="3060700" cy="2295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C:\Trash\binary-data-abstrac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88334" y="3551237"/>
            <a:ext cx="44958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645570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Computing Works?</a:t>
            </a:r>
            <a:endParaRPr lang="bg-BG"/>
          </a:p>
        </p:txBody>
      </p:sp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268413"/>
            <a:ext cx="8351838" cy="5329237"/>
          </a:xfrm>
        </p:spPr>
        <p:txBody>
          <a:bodyPr/>
          <a:lstStyle/>
          <a:p>
            <a:r>
              <a:rPr lang="en-US" sz="3000" dirty="0"/>
              <a:t>Computers are machines that process data</a:t>
            </a:r>
          </a:p>
          <a:p>
            <a:pPr lvl="1"/>
            <a:r>
              <a:rPr lang="en-US" sz="2800" dirty="0"/>
              <a:t>Data is stored in the computer memory in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variables</a:t>
            </a:r>
          </a:p>
          <a:p>
            <a:pPr lvl="1"/>
            <a:r>
              <a:rPr lang="en-US" sz="2800" dirty="0"/>
              <a:t>Variables have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name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 </a:t>
            </a:r>
            <a:r>
              <a:rPr lang="en-US" sz="2800" dirty="0"/>
              <a:t>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value</a:t>
            </a:r>
          </a:p>
          <a:p>
            <a:r>
              <a:rPr lang="en-US" sz="3000" dirty="0"/>
              <a:t>Example of variable definition and assignment in C#</a:t>
            </a:r>
            <a:endParaRPr lang="bg-BG" sz="3000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60132" name="Rectangle 4"/>
          <p:cNvSpPr>
            <a:spLocks noChangeArrowheads="1"/>
          </p:cNvSpPr>
          <p:nvPr/>
        </p:nvSpPr>
        <p:spPr bwMode="auto">
          <a:xfrm>
            <a:off x="2743200" y="5257800"/>
            <a:ext cx="3675062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 = 5;</a:t>
            </a:r>
          </a:p>
        </p:txBody>
      </p:sp>
      <p:sp>
        <p:nvSpPr>
          <p:cNvPr id="560133" name="AutoShape 5"/>
          <p:cNvSpPr>
            <a:spLocks noChangeArrowheads="1"/>
          </p:cNvSpPr>
          <p:nvPr/>
        </p:nvSpPr>
        <p:spPr bwMode="auto">
          <a:xfrm>
            <a:off x="478466" y="5029200"/>
            <a:ext cx="1904999" cy="527804"/>
          </a:xfrm>
          <a:prstGeom prst="wedgeRoundRectCallout">
            <a:avLst>
              <a:gd name="adj1" fmla="val 72797"/>
              <a:gd name="adj2" fmla="val 311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Data type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560134" name="AutoShape 6"/>
          <p:cNvSpPr>
            <a:spLocks noChangeArrowheads="1"/>
          </p:cNvSpPr>
          <p:nvPr/>
        </p:nvSpPr>
        <p:spPr bwMode="auto">
          <a:xfrm>
            <a:off x="3429000" y="4419600"/>
            <a:ext cx="3352800" cy="527804"/>
          </a:xfrm>
          <a:prstGeom prst="wedgeRoundRectCallout">
            <a:avLst>
              <a:gd name="adj1" fmla="val -41311"/>
              <a:gd name="adj2" fmla="val 12602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Variable name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560135" name="AutoShape 7"/>
          <p:cNvSpPr>
            <a:spLocks noChangeArrowheads="1"/>
          </p:cNvSpPr>
          <p:nvPr/>
        </p:nvSpPr>
        <p:spPr bwMode="auto">
          <a:xfrm>
            <a:off x="2895600" y="5949196"/>
            <a:ext cx="3048000" cy="527804"/>
          </a:xfrm>
          <a:prstGeom prst="wedgeRoundRectCallout">
            <a:avLst>
              <a:gd name="adj1" fmla="val -2299"/>
              <a:gd name="adj2" fmla="val -12428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Variable value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693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3" grpId="0" animBg="1"/>
      <p:bldP spid="560134" grpId="0" animBg="1"/>
      <p:bldP spid="56013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Data Type?</a:t>
            </a:r>
          </a:p>
        </p:txBody>
      </p:sp>
      <p:sp>
        <p:nvSpPr>
          <p:cNvPr id="507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data type</a:t>
            </a:r>
            <a:r>
              <a:rPr lang="en-US" dirty="0"/>
              <a:t>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 domain of values of similar characteristics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Defines the type of information stored in the computer memory (in a variable)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Positive integers: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Alphabetical characters: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Days of week: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Monday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Tuesday</a:t>
            </a:r>
            <a:r>
              <a:rPr lang="en-US" dirty="0"/>
              <a:t>,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77826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010400" y="4196674"/>
            <a:ext cx="1600200" cy="2127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9724266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 Characteristics</a:t>
            </a:r>
          </a:p>
        </p:txBody>
      </p:sp>
      <p:sp>
        <p:nvSpPr>
          <p:cNvPr id="506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dirty="0"/>
              <a:t>A data type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 (C# keyword or .NET type)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Size (how much memory is used)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Default value</a:t>
            </a:r>
          </a:p>
          <a:p>
            <a:pPr>
              <a:spcBef>
                <a:spcPts val="300"/>
              </a:spcBef>
            </a:pPr>
            <a:r>
              <a:rPr lang="en-US" dirty="0"/>
              <a:t>Example: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Integer numbers in C#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Name: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Size: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dirty="0"/>
              <a:t> bits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dirty="0"/>
              <a:t> bytes)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Default value: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7680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391400" y="3543300"/>
            <a:ext cx="1219200" cy="28014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329153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16764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Integer Types</a:t>
            </a:r>
            <a:endParaRPr lang="bg-BG" dirty="0"/>
          </a:p>
        </p:txBody>
      </p:sp>
      <p:pic>
        <p:nvPicPr>
          <p:cNvPr id="75777" name="Picture 1" descr="C:\Temp\digits-small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183653" y="3023235"/>
            <a:ext cx="4700494" cy="29965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577192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Integer Types?</a:t>
            </a:r>
            <a:endParaRPr lang="bg-BG"/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 types:</a:t>
            </a:r>
          </a:p>
          <a:p>
            <a:pPr lvl="1"/>
            <a:r>
              <a:rPr lang="en-US" dirty="0"/>
              <a:t>Represent whole numbers</a:t>
            </a:r>
          </a:p>
          <a:p>
            <a:pPr lvl="1"/>
            <a:r>
              <a:rPr lang="en-US" dirty="0"/>
              <a:t>May be signed or unsigned</a:t>
            </a:r>
          </a:p>
          <a:p>
            <a:pPr lvl="1"/>
            <a:r>
              <a:rPr lang="en-US" dirty="0"/>
              <a:t>Have range of values, depending on the size of memory used</a:t>
            </a:r>
          </a:p>
          <a:p>
            <a:r>
              <a:rPr lang="en-US" dirty="0"/>
              <a:t>The default value of integer types is: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/>
              <a:t> – for integer types, except</a:t>
            </a:r>
            <a:endParaRPr lang="bg-BG" dirty="0"/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0L</a:t>
            </a:r>
            <a:r>
              <a:rPr lang="en-US" dirty="0"/>
              <a:t> –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long</a:t>
            </a:r>
            <a:r>
              <a:rPr lang="en-US" dirty="0"/>
              <a:t> type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73730" name="Picture 2" descr="closeup of digits by mkbgeorgi.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324600" y="4876800"/>
            <a:ext cx="2438400" cy="1623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858063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</a:t>
            </a:r>
            <a:endParaRPr lang="bg-BG"/>
          </a:p>
        </p:txBody>
      </p:sp>
      <p:sp>
        <p:nvSpPr>
          <p:cNvPr id="562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 types are:</a:t>
            </a:r>
          </a:p>
          <a:p>
            <a:pPr lvl="1"/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sbyte</a:t>
            </a:r>
            <a:r>
              <a:rPr lang="en-US" dirty="0"/>
              <a:t> (-128 to 127): signed 8-bit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byte</a:t>
            </a:r>
            <a:r>
              <a:rPr lang="en-US" dirty="0"/>
              <a:t> (0 to 255): unsigned 8-bit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dirty="0"/>
              <a:t> (-32,768 to 32,767): signed 16-bit</a:t>
            </a:r>
          </a:p>
          <a:p>
            <a:pPr lvl="1"/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ushort</a:t>
            </a:r>
            <a:r>
              <a:rPr lang="en-US" dirty="0"/>
              <a:t> (0 to 65,535): unsigned 16-bit</a:t>
            </a:r>
          </a:p>
          <a:p>
            <a:pPr lvl="1"/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dirty="0"/>
              <a:t> (-2,147,483,648 to 2,147,483,647): signed 32-bit</a:t>
            </a:r>
          </a:p>
          <a:p>
            <a:pPr lvl="1"/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/>
              <a:t> (0 to 4,294,967,295): unsigned 32-bit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7966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Phases</a:t>
            </a:r>
            <a:endParaRPr lang="bg-BG" dirty="0"/>
          </a:p>
        </p:txBody>
      </p:sp>
      <p:sp>
        <p:nvSpPr>
          <p:cNvPr id="4290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r>
              <a:rPr lang="en-US" dirty="0"/>
              <a:t>Define a task/problem</a:t>
            </a:r>
          </a:p>
          <a:p>
            <a:r>
              <a:rPr lang="en-US" dirty="0"/>
              <a:t>Plan your solution</a:t>
            </a:r>
          </a:p>
          <a:p>
            <a:pPr lvl="1"/>
            <a:r>
              <a:rPr lang="en-US" dirty="0"/>
              <a:t>Find suitable algorithm to solve it</a:t>
            </a:r>
          </a:p>
          <a:p>
            <a:pPr lvl="1"/>
            <a:r>
              <a:rPr lang="en-US" dirty="0"/>
              <a:t>Find suitable data structures to use</a:t>
            </a:r>
          </a:p>
          <a:p>
            <a:r>
              <a:rPr lang="en-US" dirty="0"/>
              <a:t>Write code</a:t>
            </a:r>
          </a:p>
          <a:p>
            <a:r>
              <a:rPr lang="en-US" dirty="0"/>
              <a:t>Fix program error (bugs)</a:t>
            </a:r>
          </a:p>
          <a:p>
            <a:endParaRPr lang="en-US" dirty="0"/>
          </a:p>
          <a:p>
            <a:r>
              <a:rPr lang="en-US" dirty="0"/>
              <a:t>Make your customer happy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429060" name="Rectangle 4"/>
          <p:cNvSpPr>
            <a:spLocks noChangeArrowheads="1"/>
          </p:cNvSpPr>
          <p:nvPr/>
        </p:nvSpPr>
        <p:spPr bwMode="auto">
          <a:xfrm>
            <a:off x="323850" y="1147762"/>
            <a:ext cx="8496300" cy="5329238"/>
          </a:xfrm>
          <a:prstGeom prst="rect">
            <a:avLst/>
          </a:prstGeom>
        </p:spPr>
        <p:txBody>
          <a:bodyPr/>
          <a:lstStyle/>
          <a:p>
            <a:pPr marL="342900" indent="-342900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= Specification</a:t>
            </a:r>
          </a:p>
          <a:p>
            <a:pPr marL="342900" indent="-342900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= Design</a:t>
            </a:r>
          </a:p>
          <a:p>
            <a:pPr marL="342900" indent="-342900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= Implementation</a:t>
            </a:r>
          </a:p>
          <a:p>
            <a:pPr marL="342900" indent="-342900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endParaRPr lang="en-US" sz="32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342900" indent="-342900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= Testing &amp; Debugging</a:t>
            </a:r>
          </a:p>
          <a:p>
            <a:pPr marL="342900" indent="-342900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Wingdings 2" pitchFamily="18" charset="2"/>
            </a:pP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= Deployment</a:t>
            </a:r>
          </a:p>
        </p:txBody>
      </p:sp>
    </p:spTree>
    <p:extLst>
      <p:ext uri="{BB962C8B-B14F-4D97-AF65-F5344CB8AC3E}">
        <p14:creationId xmlns:p14="http://schemas.microsoft.com/office/powerpoint/2010/main" val="2339901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6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Types (2)</a:t>
            </a:r>
            <a:endParaRPr lang="bg-BG"/>
          </a:p>
        </p:txBody>
      </p:sp>
      <p:sp>
        <p:nvSpPr>
          <p:cNvPr id="56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More integer types: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/>
              <a:t> (-9,223,372,036,854,775,808 to 9,223,372,036,854,775,807): signed 64-bit</a:t>
            </a:r>
          </a:p>
          <a:p>
            <a:pPr lvl="1">
              <a:spcBef>
                <a:spcPts val="1200"/>
              </a:spcBef>
            </a:pP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/>
              <a:t> (0 to 18,446,744,073,709,551,615): unsigned 64-bit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71682" name="Picture 2" descr="Binary Design by LPF Systems."/>
          <p:cNvPicPr>
            <a:picLocks noChangeAspect="1" noChangeArrowheads="1"/>
          </p:cNvPicPr>
          <p:nvPr/>
        </p:nvPicPr>
        <p:blipFill>
          <a:blip r:embed="rId2" cstate="screen">
            <a:lum bright="20000" contrast="30000"/>
          </a:blip>
          <a:srcRect/>
          <a:stretch>
            <a:fillRect/>
          </a:stretch>
        </p:blipFill>
        <p:spPr bwMode="auto">
          <a:xfrm>
            <a:off x="4953000" y="4038600"/>
            <a:ext cx="3733800" cy="2377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089194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Measuring Time – Example</a:t>
            </a:r>
            <a:endParaRPr lang="bg-BG" sz="3600"/>
          </a:p>
        </p:txBody>
      </p:sp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Depending on the unit of measure we may use different data types: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12004" name="Rectangle 4"/>
          <p:cNvSpPr>
            <a:spLocks noChangeArrowheads="1"/>
          </p:cNvSpPr>
          <p:nvPr/>
        </p:nvSpPr>
        <p:spPr bwMode="auto">
          <a:xfrm>
            <a:off x="609600" y="2705100"/>
            <a:ext cx="7924800" cy="25330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byte centuries = 20;    // Usually a small number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ushort years = 2000;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uint days = 730480;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ulong hours = 17531520; // May be a very big number</a:t>
            </a:r>
          </a:p>
          <a:p>
            <a:pPr eaLnBrk="0" hangingPunct="0">
              <a:lnSpc>
                <a:spcPct val="110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Console.WriteLine("{0} centuries is {1} years, or {2} days, or {3} hours.", centuries, years, days, hours);</a:t>
            </a:r>
            <a:endParaRPr lang="en-US" sz="21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22882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2209800"/>
            <a:ext cx="8229600" cy="685800"/>
          </a:xfrm>
        </p:spPr>
        <p:txBody>
          <a:bodyPr/>
          <a:lstStyle/>
          <a:p>
            <a:r>
              <a:rPr lang="en-US" dirty="0"/>
              <a:t>Integer 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0" y="3012279"/>
            <a:ext cx="82296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9634" name="Picture 2" descr="http://rds.yahoo.com/_ylt=A0WTefVhfApLJGoAK7yjzbkF/SIG=1281pab8j/EXP=1259064801/**http%3A/www.gridagents.com/images/accent-red-wave.jpg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86400" y="3505200"/>
            <a:ext cx="3181350" cy="2969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3708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0226" y="1651000"/>
            <a:ext cx="8004174" cy="1473200"/>
          </a:xfrm>
        </p:spPr>
        <p:txBody>
          <a:bodyPr/>
          <a:lstStyle/>
          <a:p>
            <a:pPr>
              <a:lnSpc>
                <a:spcPts val="6000"/>
              </a:lnSpc>
            </a:pPr>
            <a:r>
              <a:rPr lang="en-US" dirty="0"/>
              <a:t>Floating-Point and Decimal Floating-Point Types</a:t>
            </a:r>
          </a:p>
        </p:txBody>
      </p:sp>
      <p:pic>
        <p:nvPicPr>
          <p:cNvPr id="3" name="Picture 2" descr="CB101868 by charlyxbox.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4600" y="3581400"/>
            <a:ext cx="4076014" cy="2714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414445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What are Floating-Point Types?</a:t>
            </a:r>
            <a:endParaRPr lang="bg-BG" sz="3600"/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Floating-point</a:t>
            </a:r>
            <a:r>
              <a:rPr lang="en-US" dirty="0"/>
              <a:t> types: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Represent real numbers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May be signed or unsigned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Have range of values and different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precision</a:t>
            </a:r>
            <a:r>
              <a:rPr lang="en-US" dirty="0"/>
              <a:t> depending on the size of memory used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Can behave abnormally in the calculations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66562" name="Picture 2" descr="Numbers by inconspicuous_bostonian.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66800" y="5105400"/>
            <a:ext cx="6781800" cy="13855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71203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/>
              <a:t>Floating-Point Types</a:t>
            </a:r>
            <a:endParaRPr lang="bg-BG" dirty="0"/>
          </a:p>
        </p:txBody>
      </p:sp>
      <p:sp>
        <p:nvSpPr>
          <p:cNvPr id="57651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/>
              <a:t>Floating-point types are: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(</a:t>
            </a:r>
            <a:r>
              <a:rPr lang="en-US" sz="2750" dirty="0">
                <a:latin typeface="Consolas" panose="020B0609020204030204" pitchFamily="49" charset="0"/>
                <a:cs typeface="Consolas" panose="020B0609020204030204" pitchFamily="49" charset="0"/>
              </a:rPr>
              <a:t>±1.5 × 10</a:t>
            </a:r>
            <a:r>
              <a:rPr lang="en-US" sz="275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−45</a:t>
            </a:r>
            <a:r>
              <a:rPr lang="en-US" sz="2750" dirty="0"/>
              <a:t> to </a:t>
            </a:r>
            <a:r>
              <a:rPr lang="en-US" sz="2750" dirty="0">
                <a:latin typeface="Consolas" panose="020B0609020204030204" pitchFamily="49" charset="0"/>
                <a:cs typeface="Consolas" panose="020B0609020204030204" pitchFamily="49" charset="0"/>
              </a:rPr>
              <a:t>±3.4 × 10</a:t>
            </a:r>
            <a:r>
              <a:rPr lang="en-US" sz="275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38</a:t>
            </a:r>
            <a:r>
              <a:rPr lang="en-US" dirty="0"/>
              <a:t>):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32</a:t>
            </a:r>
            <a:r>
              <a:rPr lang="en-US" dirty="0"/>
              <a:t>-bits, precision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  <a:r>
              <a:rPr lang="en-US" dirty="0"/>
              <a:t> digits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/>
              <a:t> (</a:t>
            </a:r>
            <a:r>
              <a:rPr lang="en-US" sz="2750" dirty="0">
                <a:latin typeface="Consolas" panose="020B0609020204030204" pitchFamily="49" charset="0"/>
                <a:cs typeface="Consolas" panose="020B0609020204030204" pitchFamily="49" charset="0"/>
              </a:rPr>
              <a:t>±5.0 × 10</a:t>
            </a:r>
            <a:r>
              <a:rPr lang="en-US" sz="275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−324</a:t>
            </a:r>
            <a:r>
              <a:rPr lang="en-US" sz="2750" dirty="0"/>
              <a:t> to </a:t>
            </a:r>
            <a:r>
              <a:rPr lang="en-US" sz="2750" dirty="0">
                <a:latin typeface="Consolas" panose="020B0609020204030204" pitchFamily="49" charset="0"/>
                <a:cs typeface="Consolas" panose="020B0609020204030204" pitchFamily="49" charset="0"/>
              </a:rPr>
              <a:t>±1.7 × 10</a:t>
            </a:r>
            <a:r>
              <a:rPr lang="en-US" sz="275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308</a:t>
            </a:r>
            <a:r>
              <a:rPr lang="en-US" dirty="0"/>
              <a:t>):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64</a:t>
            </a:r>
            <a:r>
              <a:rPr lang="en-US" dirty="0"/>
              <a:t>-bits, precision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15-16</a:t>
            </a:r>
            <a:r>
              <a:rPr lang="en-US" dirty="0"/>
              <a:t> digits</a:t>
            </a:r>
          </a:p>
          <a:p>
            <a:pPr>
              <a:spcBef>
                <a:spcPts val="1200"/>
              </a:spcBef>
            </a:pPr>
            <a:r>
              <a:rPr lang="en-US" dirty="0"/>
              <a:t>The default value of floating-point types:</a:t>
            </a:r>
          </a:p>
          <a:p>
            <a:pPr lvl="1"/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0.0F</a:t>
            </a:r>
            <a:r>
              <a:rPr lang="en-US" dirty="0"/>
              <a:t>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Is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0.0D</a:t>
            </a:r>
            <a:r>
              <a:rPr lang="en-US" dirty="0"/>
              <a:t> for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789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 Precision – Example</a:t>
            </a:r>
            <a:endParaRPr lang="bg-BG"/>
          </a:p>
        </p:txBody>
      </p:sp>
      <p:sp>
        <p:nvSpPr>
          <p:cNvPr id="433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See below the difference in precision when using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NOTE: The “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sz="2800" dirty="0"/>
              <a:t>” suffix in the first statement!</a:t>
            </a:r>
          </a:p>
          <a:p>
            <a:pPr lvl="1"/>
            <a:r>
              <a:rPr lang="en-US" sz="2600" dirty="0"/>
              <a:t>Real numbers are by default interpreted as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600" dirty="0"/>
              <a:t>!</a:t>
            </a:r>
          </a:p>
          <a:p>
            <a:pPr lvl="1"/>
            <a:r>
              <a:rPr lang="en-US" sz="2600" dirty="0"/>
              <a:t>One should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explicitly</a:t>
            </a:r>
            <a:r>
              <a:rPr lang="en-US" sz="2600" dirty="0"/>
              <a:t> convert them to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endParaRPr lang="bg-BG" sz="2600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433156" name="Rectangle 4"/>
          <p:cNvSpPr>
            <a:spLocks noChangeArrowheads="1"/>
          </p:cNvSpPr>
          <p:nvPr/>
        </p:nvSpPr>
        <p:spPr bwMode="auto">
          <a:xfrm>
            <a:off x="647700" y="1953509"/>
            <a:ext cx="7848600" cy="15613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floatPI = 3.141592653589793238f;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doublePI = 3.141592653589793238;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Console.WriteLine("Float PI is: {0}", floatPI);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Console.WriteLine("Double PI is: {0}", doublePI);</a:t>
            </a:r>
          </a:p>
        </p:txBody>
      </p:sp>
      <p:pic>
        <p:nvPicPr>
          <p:cNvPr id="110593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35594" y="3505200"/>
            <a:ext cx="36290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607511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0" y="76200"/>
            <a:ext cx="5867400" cy="914400"/>
          </a:xfrm>
        </p:spPr>
        <p:txBody>
          <a:bodyPr/>
          <a:lstStyle/>
          <a:p>
            <a:r>
              <a:rPr lang="en-US" sz="3600" dirty="0"/>
              <a:t>Abnormalities in the Floating-Point Calculations</a:t>
            </a:r>
            <a:endParaRPr lang="bg-BG" sz="3600" dirty="0"/>
          </a:p>
        </p:txBody>
      </p:sp>
      <p:sp>
        <p:nvSpPr>
          <p:cNvPr id="575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/>
              <a:t>Sometimes abnormalities can be observed when using floating-point numbers</a:t>
            </a:r>
          </a:p>
          <a:p>
            <a:pPr lvl="1"/>
            <a:r>
              <a:rPr lang="en-US" dirty="0"/>
              <a:t>Comparing floating-point numbers can not be performed directly with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dirty="0"/>
              <a:t> operator</a:t>
            </a:r>
          </a:p>
          <a:p>
            <a:r>
              <a:rPr lang="en-US" dirty="0"/>
              <a:t>Example: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755650" y="4114800"/>
            <a:ext cx="7632700" cy="23267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a = 1.0f;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b = 0.33f;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double sum = 1.33f;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 = (a+b == sum); // False!!!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Console.WriteLine("a+b={0}  sum={1}  equal={2}",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a+b, sum, equal);</a:t>
            </a:r>
          </a:p>
        </p:txBody>
      </p:sp>
      <p:pic>
        <p:nvPicPr>
          <p:cNvPr id="62466" name="Picture 2" descr="http://rds.yahoo.com/_ylt=A0WTefeqfQpLnuoA13ajzbkF/SIG=12dsa8g6n/EXP=1259065130/**http%3A/www2.hiren.info/desktopwallpapers/3d/alien-web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781800" y="3505200"/>
            <a:ext cx="1905000" cy="152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7337729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Decimal Floating-Point Types</a:t>
            </a:r>
            <a:endParaRPr lang="bg-BG" dirty="0"/>
          </a:p>
        </p:txBody>
      </p:sp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30850"/>
          </a:xfrm>
        </p:spPr>
        <p:txBody>
          <a:bodyPr/>
          <a:lstStyle/>
          <a:p>
            <a:r>
              <a:rPr lang="en-US" dirty="0"/>
              <a:t>There is a special decimal floating-point		 real number type in C#: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(</a:t>
            </a:r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±1,0 × 10</a:t>
            </a:r>
            <a:r>
              <a:rPr lang="en-US" sz="25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-28</a:t>
            </a:r>
            <a:r>
              <a:rPr lang="en-US" dirty="0"/>
              <a:t> to </a:t>
            </a:r>
            <a:r>
              <a:rPr lang="en-US" sz="2500" dirty="0">
                <a:latin typeface="Consolas" panose="020B0609020204030204" pitchFamily="49" charset="0"/>
                <a:cs typeface="Consolas" panose="020B0609020204030204" pitchFamily="49" charset="0"/>
              </a:rPr>
              <a:t>±7,9 × 10</a:t>
            </a:r>
            <a:r>
              <a:rPr lang="en-US" sz="250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28</a:t>
            </a:r>
            <a:r>
              <a:rPr lang="en-US" dirty="0"/>
              <a:t>): 128-bits, precision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28-29</a:t>
            </a:r>
            <a:r>
              <a:rPr lang="en-US" dirty="0"/>
              <a:t> digits</a:t>
            </a:r>
          </a:p>
          <a:p>
            <a:pPr lvl="1"/>
            <a:r>
              <a:rPr lang="en-US" dirty="0"/>
              <a:t>Used for financial calculations</a:t>
            </a:r>
          </a:p>
          <a:p>
            <a:pPr lvl="1"/>
            <a:r>
              <a:rPr lang="en-US" dirty="0"/>
              <a:t>No round-off errors</a:t>
            </a:r>
          </a:p>
          <a:p>
            <a:pPr lvl="1"/>
            <a:r>
              <a:rPr lang="en-US" dirty="0"/>
              <a:t>Almost no loss of precision</a:t>
            </a:r>
          </a:p>
          <a:p>
            <a:r>
              <a:rPr lang="en-US" dirty="0"/>
              <a:t>The default value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 is:</a:t>
            </a:r>
          </a:p>
          <a:p>
            <a:pPr lvl="1"/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0.0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 is the suffix for decimal numbers)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65538" name="Picture 2" descr="http://www.techno-archery.com/Archery%20copy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772400" y="1181100"/>
            <a:ext cx="952500" cy="952500"/>
          </a:xfrm>
          <a:prstGeom prst="ellipse">
            <a:avLst/>
          </a:prstGeom>
          <a:noFill/>
        </p:spPr>
      </p:pic>
      <p:pic>
        <p:nvPicPr>
          <p:cNvPr id="65540" name="Picture 4" descr="http://support2.dundas.com/OnlineDocumentation/WinChart2003/images/Formulas_Williams.png"/>
          <p:cNvPicPr>
            <a:picLocks noChangeAspect="1" noChangeArrowheads="1"/>
          </p:cNvPicPr>
          <p:nvPr/>
        </p:nvPicPr>
        <p:blipFill>
          <a:blip r:embed="rId3" cstate="screen"/>
          <a:srcRect t="-1311"/>
          <a:stretch>
            <a:fillRect/>
          </a:stretch>
        </p:blipFill>
        <p:spPr bwMode="auto">
          <a:xfrm>
            <a:off x="6400800" y="3273668"/>
            <a:ext cx="2235200" cy="1698381"/>
          </a:xfrm>
          <a:prstGeom prst="roundRect">
            <a:avLst>
              <a:gd name="adj" fmla="val 5770"/>
            </a:avLst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3431793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733800"/>
            <a:ext cx="8077200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Floating-Point and Decimal Floating-Point Types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5298280"/>
            <a:ext cx="82296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1442" name="Picture 2" descr="Imagination.vg by sub.site.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438400" y="609600"/>
            <a:ext cx="5981700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8112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60475" y="22352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Your First C# Program</a:t>
            </a:r>
            <a:endParaRPr lang="bg-BG" dirty="0"/>
          </a:p>
        </p:txBody>
      </p:sp>
      <p:pic>
        <p:nvPicPr>
          <p:cNvPr id="60418" name="Picture 2" descr="http://ny-image2.etsy.com/il_430xN.40639070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042" y="3886200"/>
            <a:ext cx="3863368" cy="2533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s://csharpmeg.files.wordpress.com/2011/04/helloworl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9"/>
          <a:stretch/>
        </p:blipFill>
        <p:spPr bwMode="auto">
          <a:xfrm>
            <a:off x="533400" y="4048125"/>
            <a:ext cx="4101316" cy="2209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910181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8888" y="21336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Boolean Type</a:t>
            </a:r>
          </a:p>
        </p:txBody>
      </p:sp>
      <p:pic>
        <p:nvPicPr>
          <p:cNvPr id="60418" name="Picture 2" descr="Tumbling Dice by r o s e n d a h l.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43400" y="3657600"/>
            <a:ext cx="4038601" cy="2409827"/>
          </a:xfrm>
          <a:prstGeom prst="rect">
            <a:avLst/>
          </a:prstGeom>
          <a:noFill/>
        </p:spPr>
      </p:pic>
      <p:pic>
        <p:nvPicPr>
          <p:cNvPr id="61442" name="Picture 2" descr="http://www.filmfestivalworld.com/fileadmin/media/festival/True_False_Film_Festival/True_False_Documentary_Festival_10_orig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143000" y="3657600"/>
            <a:ext cx="2133600" cy="2433638"/>
          </a:xfrm>
          <a:prstGeom prst="roundRect">
            <a:avLst>
              <a:gd name="adj" fmla="val 10417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4193677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Boolean Data Type</a:t>
            </a:r>
            <a:endParaRPr lang="bg-BG" dirty="0"/>
          </a:p>
        </p:txBody>
      </p:sp>
      <p:sp>
        <p:nvSpPr>
          <p:cNvPr id="516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Boolean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declared by the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bool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two possible values: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 lvl="1"/>
            <a:r>
              <a:rPr lang="en-US" dirty="0"/>
              <a:t>Is useful in logical expressions</a:t>
            </a:r>
          </a:p>
          <a:p>
            <a:r>
              <a:rPr lang="en-US" dirty="0"/>
              <a:t>The default value is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8370" name="Picture 2" descr="digital infinity by Mr.  Mark.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715000" y="3733800"/>
            <a:ext cx="3000375" cy="2744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688648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Values – Example</a:t>
            </a:r>
            <a:endParaRPr lang="bg-BG" dirty="0"/>
          </a:p>
        </p:txBody>
      </p:sp>
      <p:sp>
        <p:nvSpPr>
          <p:cNvPr id="5140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8686800" cy="1126462"/>
          </a:xfrm>
        </p:spPr>
        <p:txBody>
          <a:bodyPr>
            <a:spAutoFit/>
          </a:bodyPr>
          <a:lstStyle/>
          <a:p>
            <a:r>
              <a:rPr lang="en-US" dirty="0"/>
              <a:t>Example of boolean variables taking values of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  <a:r>
              <a:rPr lang="en-US" dirty="0"/>
              <a:t>: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755650" y="2743200"/>
            <a:ext cx="7632700" cy="294234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a = 1;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b = 2;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greaterAB = (a &gt; b);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Console.WriteLine(greaterAB);  // False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bool equalA1 = (a == 1);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Console.WriteLine(equalA1);    // True</a:t>
            </a:r>
          </a:p>
        </p:txBody>
      </p:sp>
    </p:spTree>
    <p:extLst>
      <p:ext uri="{BB962C8B-B14F-4D97-AF65-F5344CB8AC3E}">
        <p14:creationId xmlns:p14="http://schemas.microsoft.com/office/powerpoint/2010/main" val="60531845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343401"/>
            <a:ext cx="8229600" cy="685800"/>
          </a:xfrm>
        </p:spPr>
        <p:txBody>
          <a:bodyPr/>
          <a:lstStyle/>
          <a:p>
            <a:r>
              <a:rPr lang="en-US" dirty="0"/>
              <a:t>Boolean Type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069680"/>
            <a:ext cx="82296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194" name="Picture 2" descr="Mastermind by Harri_1970.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352800" y="533399"/>
            <a:ext cx="5270003" cy="3133039"/>
          </a:xfrm>
          <a:prstGeom prst="roundRect">
            <a:avLst>
              <a:gd name="adj" fmla="val 11803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79803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8888" y="24638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Character Type</a:t>
            </a:r>
          </a:p>
        </p:txBody>
      </p:sp>
      <p:pic>
        <p:nvPicPr>
          <p:cNvPr id="56324" name="Picture 4" descr="http://rds.yahoo.com/_ylt=A0WTefY9gApLzNsAoMKjzbkF/SIG=1342dk0vc/EXP=1259065789/**http%3A/www.flashbackj.com/red_giant/text_anarchy/images/rg_main_text_anarchy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3657600"/>
            <a:ext cx="7543800" cy="2590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-882" t="-5632" r="-705" b="-9839"/>
          <a:stretch>
            <a:fillRect/>
          </a:stretch>
        </p:blipFill>
        <p:spPr bwMode="auto">
          <a:xfrm>
            <a:off x="3581400" y="814785"/>
            <a:ext cx="4724400" cy="100885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828729" lon="640971" rev="198426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30533758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413" y="115888"/>
            <a:ext cx="6553200" cy="909637"/>
          </a:xfrm>
        </p:spPr>
        <p:txBody>
          <a:bodyPr/>
          <a:lstStyle/>
          <a:p>
            <a:r>
              <a:rPr lang="en-US" dirty="0"/>
              <a:t>The Character Data Type</a:t>
            </a:r>
            <a:endParaRPr lang="bg-BG" dirty="0"/>
          </a:p>
        </p:txBody>
      </p:sp>
      <p:sp>
        <p:nvSpPr>
          <p:cNvPr id="517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character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symbolic information</a:t>
            </a:r>
          </a:p>
          <a:p>
            <a:pPr lvl="1"/>
            <a:r>
              <a:rPr lang="en-US" dirty="0"/>
              <a:t>Is declared by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Gives each symbol a corresponding integer code</a:t>
            </a:r>
          </a:p>
          <a:p>
            <a:pPr lvl="1"/>
            <a:r>
              <a:rPr lang="en-US" dirty="0"/>
              <a:t>Has 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'\0'</a:t>
            </a:r>
            <a:r>
              <a:rPr lang="en-US" dirty="0"/>
              <a:t> default value</a:t>
            </a:r>
          </a:p>
          <a:p>
            <a:pPr lvl="1"/>
            <a:r>
              <a:rPr lang="en-US" dirty="0"/>
              <a:t>Takes 16 bits of memory (from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U+0000</a:t>
            </a:r>
            <a:r>
              <a:rPr lang="en-US" dirty="0"/>
              <a:t>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U+FFFF</a:t>
            </a:r>
            <a:r>
              <a:rPr lang="en-US" dirty="0"/>
              <a:t>)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4" name="Picture 6" descr="http://www.ascendercorp.com/graphics/Ascender-Unicode-graphic.gif"/>
          <p:cNvPicPr>
            <a:picLocks noChangeAspect="1" noChangeArrowheads="1"/>
          </p:cNvPicPr>
          <p:nvPr/>
        </p:nvPicPr>
        <p:blipFill>
          <a:blip r:embed="rId2" cstate="screen">
            <a:lum bright="-10000"/>
          </a:blip>
          <a:srcRect/>
          <a:stretch>
            <a:fillRect/>
          </a:stretch>
        </p:blipFill>
        <p:spPr bwMode="auto">
          <a:xfrm>
            <a:off x="5257800" y="5235944"/>
            <a:ext cx="3429000" cy="1204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8560041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and Codes</a:t>
            </a:r>
            <a:endParaRPr lang="bg-BG" dirty="0"/>
          </a:p>
        </p:txBody>
      </p:sp>
      <p:sp>
        <p:nvSpPr>
          <p:cNvPr id="5130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1143000"/>
          </a:xfrm>
        </p:spPr>
        <p:txBody>
          <a:bodyPr/>
          <a:lstStyle/>
          <a:p>
            <a:r>
              <a:rPr lang="en-US" dirty="0"/>
              <a:t>The example below shows that every symbol has an unique Unicode code: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13028" name="Rectangle 4"/>
          <p:cNvSpPr>
            <a:spLocks noChangeArrowheads="1"/>
          </p:cNvSpPr>
          <p:nvPr/>
        </p:nvSpPr>
        <p:spPr bwMode="auto">
          <a:xfrm>
            <a:off x="755650" y="2420404"/>
            <a:ext cx="7632700" cy="37517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symbol,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'b';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symbol, (int) symbol);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'A';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Console.WriteLine("The code of '{0}' is: {1}",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symbol, (int) symbol);</a:t>
            </a:r>
          </a:p>
        </p:txBody>
      </p:sp>
    </p:spTree>
    <p:extLst>
      <p:ext uri="{BB962C8B-B14F-4D97-AF65-F5344CB8AC3E}">
        <p14:creationId xmlns:p14="http://schemas.microsoft.com/office/powerpoint/2010/main" val="5757782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495801"/>
            <a:ext cx="8229600" cy="685800"/>
          </a:xfrm>
        </p:spPr>
        <p:txBody>
          <a:bodyPr/>
          <a:lstStyle/>
          <a:p>
            <a:r>
              <a:rPr lang="en-US" dirty="0"/>
              <a:t>Character Type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222080"/>
            <a:ext cx="82296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52226" name="Picture 2" descr="http://www.identifont.com/samples/fontsite/CombiSymbols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4600" y="1143000"/>
            <a:ext cx="4114800" cy="274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6298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27211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String Type</a:t>
            </a:r>
          </a:p>
        </p:txBody>
      </p:sp>
      <p:pic>
        <p:nvPicPr>
          <p:cNvPr id="3" name="Picture 2" descr="http://guindo.pntic.mec.es/~jmag0042/alphabetum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81200" y="3389710"/>
            <a:ext cx="4800600" cy="28586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02" name="Picture 2" descr="http://www.nitt.edu/sym/tachyons/Tachyons/normal_Super-String_Theory1600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3600" y="417910"/>
            <a:ext cx="6477000" cy="1600200"/>
          </a:xfrm>
          <a:prstGeom prst="round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063807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413" y="115888"/>
            <a:ext cx="6553200" cy="909637"/>
          </a:xfrm>
        </p:spPr>
        <p:txBody>
          <a:bodyPr/>
          <a:lstStyle/>
          <a:p>
            <a:r>
              <a:rPr lang="en-US" dirty="0"/>
              <a:t>The String Data Type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string data type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Represents a sequence of characters</a:t>
            </a:r>
          </a:p>
          <a:p>
            <a:pPr lvl="1"/>
            <a:r>
              <a:rPr lang="en-US" dirty="0"/>
              <a:t>Is declared by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Has a default value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(no value)</a:t>
            </a:r>
          </a:p>
          <a:p>
            <a:pPr>
              <a:spcBef>
                <a:spcPts val="1800"/>
              </a:spcBef>
            </a:pPr>
            <a:r>
              <a:rPr lang="en-US" dirty="0"/>
              <a:t>Strings are enclosed in quotes:</a:t>
            </a:r>
          </a:p>
          <a:p>
            <a:endParaRPr lang="en-US" dirty="0"/>
          </a:p>
          <a:p>
            <a:r>
              <a:rPr lang="en-US" dirty="0"/>
              <a:t>Strings can be concatenated</a:t>
            </a:r>
          </a:p>
          <a:p>
            <a:pPr lvl="1"/>
            <a:r>
              <a:rPr lang="en-US" dirty="0"/>
              <a:t>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 operator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755650" y="4495800"/>
            <a:ext cx="7489825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s = "Microsoft .NET Framework";</a:t>
            </a:r>
          </a:p>
        </p:txBody>
      </p:sp>
    </p:spTree>
    <p:extLst>
      <p:ext uri="{BB962C8B-B14F-4D97-AF65-F5344CB8AC3E}">
        <p14:creationId xmlns:p14="http://schemas.microsoft.com/office/powerpoint/2010/main" val="40622164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First Look at C#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33400" y="1066800"/>
            <a:ext cx="8077200" cy="579646"/>
          </a:xfrm>
        </p:spPr>
        <p:txBody>
          <a:bodyPr/>
          <a:lstStyle/>
          <a:p>
            <a:r>
              <a:rPr lang="en-US" dirty="0"/>
              <a:t>Sample C# program: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5800" y="1905000"/>
            <a:ext cx="7696200" cy="3139321"/>
          </a:xfrm>
        </p:spPr>
        <p:txBody>
          <a:bodyPr/>
          <a:lstStyle/>
          <a:p>
            <a:r>
              <a:rPr lang="en-US" sz="2200" noProof="1"/>
              <a:t>using System;</a:t>
            </a:r>
          </a:p>
          <a:p>
            <a:endParaRPr lang="en-US" sz="2200" noProof="1"/>
          </a:p>
          <a:p>
            <a:r>
              <a:rPr lang="en-US" sz="2200" noProof="1"/>
              <a:t>class HelloCSharp</a:t>
            </a:r>
          </a:p>
          <a:p>
            <a:r>
              <a:rPr lang="en-US" sz="2200" noProof="1"/>
              <a:t>{</a:t>
            </a:r>
          </a:p>
          <a:p>
            <a:r>
              <a:rPr lang="en-US" sz="2200" noProof="1"/>
              <a:t>    static void Main()</a:t>
            </a:r>
          </a:p>
          <a:p>
            <a:r>
              <a:rPr lang="en-US" sz="2200" noProof="1"/>
              <a:t>    {</a:t>
            </a:r>
          </a:p>
          <a:p>
            <a:r>
              <a:rPr lang="en-US" sz="2200" noProof="1"/>
              <a:t>        Console.WriteLine("Hello, C#");</a:t>
            </a:r>
          </a:p>
          <a:p>
            <a:r>
              <a:rPr lang="en-US" sz="2200" noProof="1"/>
              <a:t>    }</a:t>
            </a:r>
          </a:p>
          <a:p>
            <a:r>
              <a:rPr lang="en-US" sz="2200" noProof="1"/>
              <a:t>}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610600" y="6553200"/>
            <a:ext cx="457200" cy="261610"/>
          </a:xfrm>
          <a:noFill/>
          <a:ln>
            <a:noFill/>
          </a:ln>
        </p:spPr>
        <p:txBody>
          <a:bodyPr anchor="ctr" anchorCtr="0"/>
          <a:lstStyle/>
          <a:p>
            <a:pPr algn="r">
              <a:spcBef>
                <a:spcPct val="0"/>
              </a:spcBef>
              <a:defRPr/>
            </a:pPr>
            <a:fld id="{58452FF4-89E3-4D1B-9927-2DBDC00E58D7}" type="slidenum">
              <a:rPr lang="en-US" sz="1100">
                <a:solidFill>
                  <a:srgbClr val="EBFFC2"/>
                </a:solidFill>
                <a:latin typeface="Corbel" pitchFamily="34" charset="0"/>
                <a:cs typeface="+mn-cs"/>
              </a:rPr>
              <a:pPr algn="r">
                <a:spcBef>
                  <a:spcPct val="0"/>
                </a:spcBef>
                <a:defRPr/>
              </a:pPr>
              <a:t>7</a:t>
            </a:fld>
            <a:endParaRPr lang="en-US" sz="1100" dirty="0">
              <a:solidFill>
                <a:srgbClr val="EBFFC2"/>
              </a:solidFill>
              <a:latin typeface="Corbel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9879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Saying Hello – Example</a:t>
            </a:r>
            <a:endParaRPr lang="bg-BG" dirty="0"/>
          </a:p>
        </p:txBody>
      </p:sp>
      <p:sp>
        <p:nvSpPr>
          <p:cNvPr id="518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/>
              <a:t>Concatenating the two names of a person to obtain his full name: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600" dirty="0"/>
          </a:p>
          <a:p>
            <a:pPr lvl="1"/>
            <a:r>
              <a:rPr lang="en-US" dirty="0"/>
              <a:t>NOTE: a space is missing between the two names! We have to add it manually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518148" name="Rectangle 4"/>
          <p:cNvSpPr>
            <a:spLocks noChangeArrowheads="1"/>
          </p:cNvSpPr>
          <p:nvPr/>
        </p:nvSpPr>
        <p:spPr bwMode="auto">
          <a:xfrm>
            <a:off x="827088" y="2406200"/>
            <a:ext cx="7489825" cy="269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firstName = "Ivan";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lastName = "Ivanov";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{0}!\n", firstName);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fullName = firstName + " " + lastName;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Console.WriteLine("Your full name is {0}.",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fullName);</a:t>
            </a:r>
          </a:p>
        </p:txBody>
      </p:sp>
    </p:spTree>
    <p:extLst>
      <p:ext uri="{BB962C8B-B14F-4D97-AF65-F5344CB8AC3E}">
        <p14:creationId xmlns:p14="http://schemas.microsoft.com/office/powerpoint/2010/main" val="57429877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524000"/>
            <a:ext cx="4572000" cy="685800"/>
          </a:xfrm>
        </p:spPr>
        <p:txBody>
          <a:bodyPr/>
          <a:lstStyle/>
          <a:p>
            <a:r>
              <a:rPr lang="en-US" dirty="0"/>
              <a:t>String Type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250279"/>
            <a:ext cx="45720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6146" name="Picture 2" descr="http://rds.yahoo.com/_ylt=A0WTefWqgwpLa3UA4zejzbkF/SIG=12da60fkg/EXP=1259066666/**http%3A/www.sxc.hu/pic/m/f/fr/freedee/132971_newspaper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76600" y="3486150"/>
            <a:ext cx="5524500" cy="3000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41730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 descr="C:\Trash\applc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05000" y="1404850"/>
            <a:ext cx="5181600" cy="3046154"/>
          </a:xfrm>
          <a:prstGeom prst="roundRect">
            <a:avLst>
              <a:gd name="adj" fmla="val 123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36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8888" y="49784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Object Type</a:t>
            </a:r>
          </a:p>
        </p:txBody>
      </p:sp>
    </p:spTree>
    <p:extLst>
      <p:ext uri="{BB962C8B-B14F-4D97-AF65-F5344CB8AC3E}">
        <p14:creationId xmlns:p14="http://schemas.microsoft.com/office/powerpoint/2010/main" val="326164488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Object Type</a:t>
            </a:r>
            <a:endParaRPr lang="bg-BG" dirty="0"/>
          </a:p>
        </p:txBody>
      </p:sp>
      <p:sp>
        <p:nvSpPr>
          <p:cNvPr id="4556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/>
              <a:t>The object type:</a:t>
            </a:r>
          </a:p>
          <a:p>
            <a:pPr lvl="1"/>
            <a:r>
              <a:rPr lang="en-US" dirty="0"/>
              <a:t>Is declared by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Is the base type of all other types</a:t>
            </a:r>
          </a:p>
          <a:p>
            <a:pPr lvl="1"/>
            <a:r>
              <a:rPr lang="en-US" dirty="0"/>
              <a:t>Can hold values of any type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460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994670" y="4495800"/>
            <a:ext cx="2482580" cy="1866901"/>
          </a:xfrm>
          <a:prstGeom prst="roundRect">
            <a:avLst>
              <a:gd name="adj" fmla="val 29433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6" descr="View Imag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86000" y="4419600"/>
            <a:ext cx="2971800" cy="1985162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9394836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Objects</a:t>
            </a:r>
            <a:endParaRPr lang="bg-BG" dirty="0"/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an object variable taking different types of data: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612775" y="2253800"/>
            <a:ext cx="7920038" cy="2699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 dataContainer = 5;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dataContainer = "Five";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Console.Write("The value of dataContainer is: ");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Console.WriteLine(dataContainer);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81275" y="5181600"/>
            <a:ext cx="397192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784231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2590801"/>
            <a:ext cx="3810000" cy="685800"/>
          </a:xfrm>
        </p:spPr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317080"/>
            <a:ext cx="38100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5122" name="Picture 2" descr="http://images.iop.org/objects/physicsweb/world/22/6/35/image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114800" y="819150"/>
            <a:ext cx="4762500" cy="5276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30770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2362200"/>
            <a:ext cx="6130925" cy="14224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Introducing Variables</a:t>
            </a:r>
            <a:endParaRPr lang="bg-BG" dirty="0"/>
          </a:p>
        </p:txBody>
      </p:sp>
      <p:pic>
        <p:nvPicPr>
          <p:cNvPr id="45064" name="Picture 8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0" y="3733800"/>
            <a:ext cx="3352800" cy="2306726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6629400" y="609600"/>
            <a:ext cx="1938883" cy="1635125"/>
            <a:chOff x="6629400" y="609600"/>
            <a:chExt cx="1938883" cy="1635125"/>
          </a:xfrm>
        </p:grpSpPr>
        <p:pic>
          <p:nvPicPr>
            <p:cNvPr id="40962" name="Picture 2" descr="http://www.clker.com/cliparts/e/4/3/7/1194985850869704712package_frederic_moser_01.svg.hi.png"/>
            <p:cNvPicPr>
              <a:picLocks noChangeAspect="1" noChangeArrowheads="1"/>
            </p:cNvPicPr>
            <p:nvPr/>
          </p:nvPicPr>
          <p:blipFill>
            <a:blip r:embed="rId5" cstate="screen">
              <a:lum bright="20000" contrast="20000"/>
            </a:blip>
            <a:srcRect/>
            <a:stretch>
              <a:fillRect/>
            </a:stretch>
          </p:blipFill>
          <p:spPr bwMode="auto">
            <a:xfrm>
              <a:off x="6629400" y="609600"/>
              <a:ext cx="1938883" cy="1635125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 rot="20324634">
              <a:off x="7256785" y="1050530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768578">
              <a:off x="7675907" y="1010442"/>
              <a:ext cx="36099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q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9981374">
              <a:off x="7441170" y="1441380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63057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Variable?</a:t>
            </a:r>
            <a:endParaRPr lang="bg-BG"/>
          </a:p>
        </p:txBody>
      </p:sp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variable is a:</a:t>
            </a:r>
          </a:p>
          <a:p>
            <a:pPr lvl="1"/>
            <a:r>
              <a:rPr lang="en-US" dirty="0"/>
              <a:t>Placeholder of information that can usually be changed at run-time</a:t>
            </a:r>
          </a:p>
          <a:p>
            <a:r>
              <a:rPr lang="en-US" dirty="0"/>
              <a:t>Variables allow you to:</a:t>
            </a:r>
          </a:p>
          <a:p>
            <a:pPr lvl="1"/>
            <a:r>
              <a:rPr lang="en-US" dirty="0"/>
              <a:t>Store information</a:t>
            </a:r>
          </a:p>
          <a:p>
            <a:pPr lvl="1"/>
            <a:r>
              <a:rPr lang="en-US" dirty="0"/>
              <a:t>Retrieve the stored information</a:t>
            </a:r>
          </a:p>
          <a:p>
            <a:pPr lvl="1"/>
            <a:r>
              <a:rPr lang="en-US" dirty="0"/>
              <a:t>Manipulate the stored information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43010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600" y="2514600"/>
            <a:ext cx="2810654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098214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 Characteristics</a:t>
            </a:r>
          </a:p>
        </p:txBody>
      </p:sp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dirty="0"/>
              <a:t>A variable has: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Name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 (of stored data)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Value</a:t>
            </a:r>
          </a:p>
          <a:p>
            <a:pPr>
              <a:spcBef>
                <a:spcPts val="300"/>
              </a:spcBef>
            </a:pPr>
            <a:r>
              <a:rPr lang="en-US" dirty="0"/>
              <a:t>Example:</a:t>
            </a:r>
          </a:p>
          <a:p>
            <a:pPr lvl="1">
              <a:spcBef>
                <a:spcPts val="300"/>
              </a:spcBef>
            </a:pPr>
            <a:endParaRPr lang="en-US" dirty="0"/>
          </a:p>
          <a:p>
            <a:pPr lvl="1">
              <a:spcBef>
                <a:spcPts val="300"/>
              </a:spcBef>
            </a:pPr>
            <a:r>
              <a:rPr lang="en-US" dirty="0"/>
              <a:t>Name: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counter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Type: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Value: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90600" y="4114800"/>
            <a:ext cx="7162800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counter = 5;</a:t>
            </a:r>
          </a:p>
        </p:txBody>
      </p:sp>
      <p:pic>
        <p:nvPicPr>
          <p:cNvPr id="37890" name="Picture 2" descr="http://www.jerrysartarama.com/IMAGES/LUKAS/Lukas-Studio-Oil-Color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486400" y="1219201"/>
            <a:ext cx="3057053" cy="23157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2099966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955800"/>
            <a:ext cx="6480175" cy="1473200"/>
          </a:xfrm>
        </p:spPr>
        <p:txBody>
          <a:bodyPr/>
          <a:lstStyle/>
          <a:p>
            <a:pPr algn="l">
              <a:lnSpc>
                <a:spcPct val="110000"/>
              </a:lnSpc>
            </a:pPr>
            <a:r>
              <a:rPr lang="en-US" dirty="0"/>
              <a:t>Declaring And Using Variables</a:t>
            </a:r>
            <a:endParaRPr lang="bg-BG" dirty="0"/>
          </a:p>
        </p:txBody>
      </p:sp>
      <p:pic>
        <p:nvPicPr>
          <p:cNvPr id="40961" name="Picture 1" descr="C:\Temp\math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114800" y="3276600"/>
            <a:ext cx="4771875" cy="3320321"/>
          </a:xfrm>
          <a:prstGeom prst="roundRect">
            <a:avLst>
              <a:gd name="adj" fmla="val 37321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2429772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Code – How It Works?</a:t>
            </a:r>
            <a:endParaRPr lang="bg-BG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492548" name="Rectangle 4"/>
          <p:cNvSpPr>
            <a:spLocks noChangeArrowheads="1"/>
          </p:cNvSpPr>
          <p:nvPr/>
        </p:nvSpPr>
        <p:spPr bwMode="auto">
          <a:xfrm>
            <a:off x="757238" y="2492375"/>
            <a:ext cx="7559675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Console.WriteLine("Hello, C#");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92549" name="AutoShape 5"/>
          <p:cNvSpPr>
            <a:spLocks noChangeArrowheads="1"/>
          </p:cNvSpPr>
          <p:nvPr/>
        </p:nvSpPr>
        <p:spPr bwMode="auto">
          <a:xfrm>
            <a:off x="228600" y="1143000"/>
            <a:ext cx="3714750" cy="953453"/>
          </a:xfrm>
          <a:prstGeom prst="wedgeRoundRectCallout">
            <a:avLst>
              <a:gd name="adj1" fmla="val -4517"/>
              <a:gd name="adj2" fmla="val 984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Include the standard namespace "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System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492551" name="AutoShape 7"/>
          <p:cNvSpPr>
            <a:spLocks noChangeArrowheads="1"/>
          </p:cNvSpPr>
          <p:nvPr/>
        </p:nvSpPr>
        <p:spPr bwMode="auto">
          <a:xfrm>
            <a:off x="4800600" y="990600"/>
            <a:ext cx="3527425" cy="953453"/>
          </a:xfrm>
          <a:prstGeom prst="wedgeRoundRectCallout">
            <a:avLst>
              <a:gd name="adj1" fmla="val -125968"/>
              <a:gd name="adj2" fmla="val 17218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Define a class called "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HelloCSharp</a:t>
            </a: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  <p:sp>
        <p:nvSpPr>
          <p:cNvPr id="492552" name="AutoShape 8"/>
          <p:cNvSpPr>
            <a:spLocks noChangeArrowheads="1"/>
          </p:cNvSpPr>
          <p:nvPr/>
        </p:nvSpPr>
        <p:spPr bwMode="auto">
          <a:xfrm>
            <a:off x="5029200" y="2362200"/>
            <a:ext cx="3527425" cy="1379101"/>
          </a:xfrm>
          <a:prstGeom prst="wedgeRoundRectCallout">
            <a:avLst>
              <a:gd name="adj1" fmla="val -89018"/>
              <a:gd name="adj2" fmla="val 5083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Define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Main() 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method – the program entry point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492553" name="AutoShape 9"/>
          <p:cNvSpPr>
            <a:spLocks noChangeArrowheads="1"/>
          </p:cNvSpPr>
          <p:nvPr/>
        </p:nvSpPr>
        <p:spPr bwMode="auto">
          <a:xfrm>
            <a:off x="2209800" y="5181600"/>
            <a:ext cx="5329237" cy="1379101"/>
          </a:xfrm>
          <a:prstGeom prst="wedgeRoundRectCallout">
            <a:avLst>
              <a:gd name="adj1" fmla="val -44906"/>
              <a:gd name="adj2" fmla="val -1011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Print a text on the console by calling the method "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WriteLine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 of the class "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  <a:endParaRPr lang="en-US" sz="2800" b="1" noProof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75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549" grpId="0" animBg="1"/>
      <p:bldP spid="492551" grpId="0" animBg="1"/>
      <p:bldP spid="492552" grpId="0" animBg="1"/>
      <p:bldP spid="49255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Declaring Variables</a:t>
            </a:r>
            <a:endParaRPr lang="bg-BG"/>
          </a:p>
        </p:txBody>
      </p:sp>
      <p:sp>
        <p:nvSpPr>
          <p:cNvPr id="460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When declaring a variable we: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Specify its type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Specify its name (called identifier)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May give it an initial value</a:t>
            </a:r>
          </a:p>
          <a:p>
            <a:pPr>
              <a:spcBef>
                <a:spcPts val="1200"/>
              </a:spcBef>
            </a:pPr>
            <a:r>
              <a:rPr lang="en-US" dirty="0"/>
              <a:t>The syntax is the following: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Example: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460804" name="Rectangle 4"/>
          <p:cNvSpPr>
            <a:spLocks noChangeArrowheads="1"/>
          </p:cNvSpPr>
          <p:nvPr/>
        </p:nvSpPr>
        <p:spPr bwMode="auto">
          <a:xfrm>
            <a:off x="685800" y="4648200"/>
            <a:ext cx="77724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&lt;data_type&gt; &lt;identifier&gt; [= &lt;initialization&gt;];</a:t>
            </a:r>
          </a:p>
        </p:txBody>
      </p:sp>
      <p:sp>
        <p:nvSpPr>
          <p:cNvPr id="460805" name="Rectangle 5"/>
          <p:cNvSpPr>
            <a:spLocks noChangeArrowheads="1"/>
          </p:cNvSpPr>
          <p:nvPr/>
        </p:nvSpPr>
        <p:spPr bwMode="auto">
          <a:xfrm>
            <a:off x="685800" y="5927568"/>
            <a:ext cx="77724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height = 200;</a:t>
            </a:r>
          </a:p>
        </p:txBody>
      </p:sp>
    </p:spTree>
    <p:extLst>
      <p:ext uri="{BB962C8B-B14F-4D97-AF65-F5344CB8AC3E}">
        <p14:creationId xmlns:p14="http://schemas.microsoft.com/office/powerpoint/2010/main" val="388657579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</a:t>
            </a:r>
            <a:endParaRPr lang="bg-BG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/>
              <a:t>Identifiers may consist of:</a:t>
            </a:r>
          </a:p>
          <a:p>
            <a:pPr lvl="1"/>
            <a:r>
              <a:rPr lang="en-US" dirty="0"/>
              <a:t>Letters (Unicode) </a:t>
            </a:r>
          </a:p>
          <a:p>
            <a:pPr lvl="1"/>
            <a:r>
              <a:rPr lang="en-US" dirty="0"/>
              <a:t>Digits [0-9]</a:t>
            </a:r>
          </a:p>
          <a:p>
            <a:pPr lvl="1"/>
            <a:r>
              <a:rPr lang="en-US" dirty="0"/>
              <a:t>Underscore "_"</a:t>
            </a:r>
          </a:p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Can begin only with a letter or an underscore</a:t>
            </a:r>
          </a:p>
          <a:p>
            <a:pPr lvl="1"/>
            <a:r>
              <a:rPr lang="en-US" dirty="0"/>
              <a:t>Cannot be a C# keyword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36868" name="Picture 4" descr="Old Fashioned Ampersand by Mykl Roventine.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486400" y="1676400"/>
            <a:ext cx="3124200" cy="2286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45926793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Identifiers (2)</a:t>
            </a:r>
            <a:endParaRPr lang="bg-BG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495800"/>
          </a:xfrm>
        </p:spPr>
        <p:txBody>
          <a:bodyPr/>
          <a:lstStyle/>
          <a:p>
            <a:r>
              <a:rPr lang="en-US" dirty="0"/>
              <a:t>Identifiers</a:t>
            </a:r>
          </a:p>
          <a:p>
            <a:pPr lvl="1"/>
            <a:r>
              <a:rPr lang="en-US" dirty="0"/>
              <a:t>Should have a descriptive name</a:t>
            </a:r>
          </a:p>
          <a:p>
            <a:pPr lvl="1"/>
            <a:r>
              <a:rPr lang="en-US" dirty="0"/>
              <a:t>It is recommended to use only Latin letters</a:t>
            </a:r>
          </a:p>
          <a:p>
            <a:pPr lvl="1"/>
            <a:r>
              <a:rPr lang="en-US" dirty="0"/>
              <a:t>Should be neither too long nor too short</a:t>
            </a:r>
          </a:p>
          <a:p>
            <a:r>
              <a:rPr lang="en-US" dirty="0"/>
              <a:t>Note:</a:t>
            </a:r>
          </a:p>
          <a:p>
            <a:pPr lvl="1"/>
            <a:r>
              <a:rPr lang="en-US" dirty="0"/>
              <a:t>In C# small letters are considered different than the capital letters (case sensitivity)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839213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Identifiers – Examples</a:t>
            </a:r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486400"/>
          </a:xfrm>
        </p:spPr>
        <p:txBody>
          <a:bodyPr/>
          <a:lstStyle/>
          <a:p>
            <a:r>
              <a:rPr lang="en-US" sz="3000" dirty="0"/>
              <a:t>Examples of correct identifiers: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pPr>
              <a:spcBef>
                <a:spcPts val="2400"/>
              </a:spcBef>
            </a:pPr>
            <a:r>
              <a:rPr lang="en-US" sz="3000" dirty="0"/>
              <a:t>Examples of incorrect identifiers: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684213" y="5694307"/>
            <a:ext cx="7775575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new;	// new is a keyword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2Pac;	// Cannot begin with a digit</a:t>
            </a:r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684213" y="1595438"/>
            <a:ext cx="7775575" cy="32962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New = 2; // Here N is capital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_2Pac; // This identifiers begins with _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поздрав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"Hello"; // Unicode symbols used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more appropriate: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"Hello"; 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 = 100; // Undescriptive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numberOfClients = 100; // Descriptive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Overdescriptive identifier: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numberOfPrivateClientOfTheFirm = 100;</a:t>
            </a:r>
          </a:p>
        </p:txBody>
      </p:sp>
    </p:spTree>
    <p:extLst>
      <p:ext uri="{BB962C8B-B14F-4D97-AF65-F5344CB8AC3E}">
        <p14:creationId xmlns:p14="http://schemas.microsoft.com/office/powerpoint/2010/main" val="1813035119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1050" y="2336800"/>
            <a:ext cx="4968875" cy="14732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Assigning Values To Variables</a:t>
            </a:r>
            <a:endParaRPr lang="bg-BG" dirty="0"/>
          </a:p>
        </p:txBody>
      </p:sp>
      <p:pic>
        <p:nvPicPr>
          <p:cNvPr id="33794" name="Picture 2" descr="View Imag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09600" y="4457699"/>
            <a:ext cx="7924800" cy="17907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698" name="Picture 2" descr="http://soundproofing.org/images/ggSoundproofing/greenGlueInstallation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5400000">
            <a:off x="6571103" y="-170303"/>
            <a:ext cx="1373894" cy="2628900"/>
          </a:xfrm>
          <a:prstGeom prst="roundRect">
            <a:avLst>
              <a:gd name="adj" fmla="val 1042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2091524105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Assigning Values</a:t>
            </a:r>
          </a:p>
        </p:txBody>
      </p:sp>
      <p:sp>
        <p:nvSpPr>
          <p:cNvPr id="548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Assigning of values to variables</a:t>
            </a:r>
          </a:p>
          <a:p>
            <a:pPr lvl="1"/>
            <a:r>
              <a:rPr lang="en-US" dirty="0"/>
              <a:t>Is achieved by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</a:t>
            </a:r>
          </a:p>
          <a:p>
            <a:r>
              <a:rPr lang="en-US" dirty="0"/>
              <a:t>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 operator has</a:t>
            </a:r>
          </a:p>
          <a:p>
            <a:pPr lvl="1"/>
            <a:r>
              <a:rPr lang="en-US" dirty="0"/>
              <a:t>Variable identifier on the left</a:t>
            </a:r>
          </a:p>
          <a:p>
            <a:pPr lvl="1"/>
            <a:r>
              <a:rPr lang="en-US" dirty="0"/>
              <a:t>Value of the corresponding data type on the right</a:t>
            </a:r>
          </a:p>
          <a:p>
            <a:pPr lvl="1"/>
            <a:r>
              <a:rPr lang="en-US" dirty="0"/>
              <a:t>Could be used in a cascade calling, where assigning is done from right to left</a:t>
            </a:r>
          </a:p>
          <a:p>
            <a:pPr lvl="1"/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pic>
        <p:nvPicPr>
          <p:cNvPr id="27650" name="Picture 2" descr="http://www.gluetape.com/body_img/1120809176.jpg"/>
          <p:cNvPicPr>
            <a:picLocks noChangeAspect="1" noChangeArrowheads="1"/>
          </p:cNvPicPr>
          <p:nvPr/>
        </p:nvPicPr>
        <p:blipFill>
          <a:blip r:embed="rId2" cstate="screen">
            <a:lum contrast="20000"/>
          </a:blip>
          <a:srcRect/>
          <a:stretch>
            <a:fillRect/>
          </a:stretch>
        </p:blipFill>
        <p:spPr bwMode="auto">
          <a:xfrm>
            <a:off x="6781800" y="1219200"/>
            <a:ext cx="1828800" cy="1828800"/>
          </a:xfrm>
          <a:prstGeom prst="roundRect">
            <a:avLst>
              <a:gd name="adj" fmla="val 10417"/>
            </a:avLst>
          </a:prstGeom>
          <a:noFill/>
        </p:spPr>
      </p:pic>
    </p:spTree>
    <p:extLst>
      <p:ext uri="{BB962C8B-B14F-4D97-AF65-F5344CB8AC3E}">
        <p14:creationId xmlns:p14="http://schemas.microsoft.com/office/powerpoint/2010/main" val="1863723099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Values – Examples</a:t>
            </a:r>
          </a:p>
        </p:txBody>
      </p:sp>
      <p:sp>
        <p:nvSpPr>
          <p:cNvPr id="54989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8"/>
          </a:xfrm>
        </p:spPr>
        <p:txBody>
          <a:bodyPr/>
          <a:lstStyle/>
          <a:p>
            <a:r>
              <a:rPr lang="en-US" dirty="0"/>
              <a:t>Assigning values example: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755650" y="1828800"/>
            <a:ext cx="7561263" cy="44748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firstValue = 3;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secondValue;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thirdValue;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Using an already declared variable: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secondValue = firstValue;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cascade calling assigns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 to firstValue and then firstValue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to thirdValue, so both variables have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value 3 as a result: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thirdValue = firstValue = 3; // Avoid this!</a:t>
            </a:r>
          </a:p>
        </p:txBody>
      </p:sp>
      <p:pic>
        <p:nvPicPr>
          <p:cNvPr id="26625" name="Picture 1" descr="C:\Trash\mouse-hammer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858000" y="1634240"/>
            <a:ext cx="1638300" cy="19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8439770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Variables</a:t>
            </a:r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Initializing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Is assigning of initial value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Must be done before the variable is used!</a:t>
            </a:r>
          </a:p>
          <a:p>
            <a:pPr>
              <a:spcBef>
                <a:spcPts val="1200"/>
              </a:spcBef>
            </a:pPr>
            <a:r>
              <a:rPr lang="en-US" dirty="0"/>
              <a:t>Several ways of initializing: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using a literal expression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By referring to an already initialized variable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29698" name="Picture 2" descr="pi-poster by gomartin."/>
          <p:cNvPicPr>
            <a:picLocks noChangeAspect="1" noChangeArrowheads="1"/>
          </p:cNvPicPr>
          <p:nvPr/>
        </p:nvPicPr>
        <p:blipFill>
          <a:blip r:embed="rId2" cstate="screen">
            <a:lum contrast="20000"/>
          </a:blip>
          <a:srcRect/>
          <a:stretch>
            <a:fillRect/>
          </a:stretch>
        </p:blipFill>
        <p:spPr bwMode="auto">
          <a:xfrm>
            <a:off x="7292340" y="3352800"/>
            <a:ext cx="117348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400582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Initialization – Examples</a:t>
            </a:r>
          </a:p>
        </p:txBody>
      </p:sp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/>
              <a:t>Example of some initializations: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827088" y="2071553"/>
            <a:ext cx="7488237" cy="37958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would assign the default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value of the int type to num: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 = new int(); // num = 0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how we use a literal expression: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heightInMeters = 1.74f;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Here we use an already initialized variable: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greeting = "Hello World!";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string message = greeting;</a:t>
            </a:r>
          </a:p>
        </p:txBody>
      </p:sp>
    </p:spTree>
    <p:extLst>
      <p:ext uri="{BB962C8B-B14F-4D97-AF65-F5344CB8AC3E}">
        <p14:creationId xmlns:p14="http://schemas.microsoft.com/office/powerpoint/2010/main" val="1705299762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600200"/>
            <a:ext cx="6553200" cy="1295401"/>
          </a:xfrm>
        </p:spPr>
        <p:txBody>
          <a:bodyPr/>
          <a:lstStyle/>
          <a:p>
            <a:r>
              <a:rPr lang="en-US" dirty="0"/>
              <a:t>Assigning and Initializing Variables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3317080"/>
            <a:ext cx="2743200" cy="569120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54758" y="3505200"/>
            <a:ext cx="2217042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554" name="Picture 2" descr="http://flitting.files.wordpress.com/2008/08/hammer1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248400" y="3505200"/>
            <a:ext cx="2057400" cy="2292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206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76200"/>
            <a:ext cx="7086600" cy="914400"/>
          </a:xfrm>
        </p:spPr>
        <p:txBody>
          <a:bodyPr/>
          <a:lstStyle/>
          <a:p>
            <a:r>
              <a:rPr lang="en-US" sz="3600" dirty="0"/>
              <a:t>C# Code Should Be Well Formatted</a:t>
            </a:r>
            <a:endParaRPr lang="bg-BG" sz="3600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03811" name="Rectangle 3"/>
          <p:cNvSpPr>
            <a:spLocks noChangeArrowheads="1"/>
          </p:cNvSpPr>
          <p:nvPr/>
        </p:nvSpPr>
        <p:spPr bwMode="auto">
          <a:xfrm>
            <a:off x="1293812" y="2334009"/>
            <a:ext cx="6407150" cy="25853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using System;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 HelloCSharp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Console.WriteLine("Hello, C#");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bg-BG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7" name="Rectangle 9"/>
          <p:cNvSpPr>
            <a:spLocks noChangeArrowheads="1"/>
          </p:cNvSpPr>
          <p:nvPr/>
        </p:nvSpPr>
        <p:spPr bwMode="auto">
          <a:xfrm>
            <a:off x="1770063" y="3411536"/>
            <a:ext cx="5429250" cy="12795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03812" name="AutoShape 4"/>
          <p:cNvSpPr>
            <a:spLocks noChangeArrowheads="1"/>
          </p:cNvSpPr>
          <p:nvPr/>
        </p:nvSpPr>
        <p:spPr bwMode="auto">
          <a:xfrm>
            <a:off x="4572000" y="2590800"/>
            <a:ext cx="3810000" cy="953453"/>
          </a:xfrm>
          <a:prstGeom prst="wedgeRoundRectCallout">
            <a:avLst>
              <a:gd name="adj1" fmla="val -128939"/>
              <a:gd name="adj2" fmla="val 2942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symbol should be alone on a new line.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503816" name="AutoShape 8"/>
          <p:cNvSpPr>
            <a:spLocks noChangeArrowheads="1"/>
          </p:cNvSpPr>
          <p:nvPr/>
        </p:nvSpPr>
        <p:spPr bwMode="auto">
          <a:xfrm>
            <a:off x="5180012" y="5105400"/>
            <a:ext cx="3313113" cy="1379101"/>
          </a:xfrm>
          <a:prstGeom prst="wedgeRoundRectCallout">
            <a:avLst>
              <a:gd name="adj1" fmla="val -42169"/>
              <a:gd name="adj2" fmla="val -78389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block after the 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symbol should be indented by a 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.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503818" name="AutoShape 10"/>
          <p:cNvSpPr>
            <a:spLocks noChangeArrowheads="1"/>
          </p:cNvSpPr>
          <p:nvPr/>
        </p:nvSpPr>
        <p:spPr bwMode="auto">
          <a:xfrm>
            <a:off x="1295400" y="5105400"/>
            <a:ext cx="3527425" cy="1379101"/>
          </a:xfrm>
          <a:prstGeom prst="wedgeRoundRectCallout">
            <a:avLst>
              <a:gd name="adj1" fmla="val -42986"/>
              <a:gd name="adj2" fmla="val -7401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symbol should be under the corresponding 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.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  <p:sp>
        <p:nvSpPr>
          <p:cNvPr id="503819" name="AutoShape 11"/>
          <p:cNvSpPr>
            <a:spLocks noChangeArrowheads="1"/>
          </p:cNvSpPr>
          <p:nvPr/>
        </p:nvSpPr>
        <p:spPr bwMode="auto">
          <a:xfrm>
            <a:off x="2590800" y="1066800"/>
            <a:ext cx="5943600" cy="953453"/>
          </a:xfrm>
          <a:prstGeom prst="wedgeRoundRectCallout">
            <a:avLst>
              <a:gd name="adj1" fmla="val -45449"/>
              <a:gd name="adj2" fmla="val 1415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Class names should use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PascalCase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and start with a </a:t>
            </a: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CAPITAL</a:t>
            </a:r>
            <a:r>
              <a:rPr lang="en-US" sz="2800" b="1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letter.</a:t>
            </a:r>
            <a:endParaRPr lang="bg-BG" sz="28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767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2" grpId="0" animBg="1"/>
      <p:bldP spid="503816" grpId="0" animBg="1"/>
      <p:bldP spid="503818" grpId="0" animBg="1"/>
      <p:bldP spid="50381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8888" y="1828800"/>
            <a:ext cx="6480175" cy="73660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Literals</a:t>
            </a:r>
            <a:endParaRPr lang="bg-BG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>
            <a:lum contrast="30000"/>
          </a:blip>
          <a:srcRect/>
          <a:stretch>
            <a:fillRect/>
          </a:stretch>
        </p:blipFill>
        <p:spPr bwMode="auto">
          <a:xfrm>
            <a:off x="2105025" y="2971800"/>
            <a:ext cx="4752975" cy="3152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55287560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Literals?</a:t>
            </a:r>
          </a:p>
        </p:txBody>
      </p:sp>
      <p:sp>
        <p:nvSpPr>
          <p:cNvPr id="530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Literals are: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Representations of values in the source code</a:t>
            </a:r>
          </a:p>
          <a:p>
            <a:pPr>
              <a:lnSpc>
                <a:spcPct val="100000"/>
              </a:lnSpc>
            </a:pPr>
            <a:r>
              <a:rPr lang="en-US" dirty="0"/>
              <a:t>There are six types of literals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Boolean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Integer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Real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Character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String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null</a:t>
            </a:r>
            <a:r>
              <a:rPr lang="en-US" dirty="0"/>
              <a:t> literal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495800" y="3429000"/>
            <a:ext cx="3787140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56298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Boolean and Integer Literals</a:t>
            </a:r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boolean literals are: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true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false</a:t>
            </a:r>
          </a:p>
          <a:p>
            <a:pPr>
              <a:lnSpc>
                <a:spcPct val="100000"/>
              </a:lnSpc>
            </a:pPr>
            <a:r>
              <a:rPr lang="en-US" dirty="0"/>
              <a:t>The integer literals: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Are used for variables of type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noProof="1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noProof="1"/>
              <a:t>,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noProof="1"/>
              <a:t>, and 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Consist of digits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have a sign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May be in a hexadecimal format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570057" y="914400"/>
            <a:ext cx="1867906" cy="2438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98266833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Literals</a:t>
            </a:r>
          </a:p>
        </p:txBody>
      </p:sp>
      <p:sp>
        <p:nvSpPr>
          <p:cNvPr id="532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integer literals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0X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prefixes mean a hexadecimal value, e.g.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0xA8F1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/>
              <a:t> or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uint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type, e.g.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12345678U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 suffixes mean a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long</a:t>
            </a:r>
            <a:r>
              <a:rPr lang="en-US" dirty="0"/>
              <a:t> or 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ulong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type, e.g.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9876543L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pic>
        <p:nvPicPr>
          <p:cNvPr id="23554" name="Picture 2" descr="Go to fullsize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19800" y="4697871"/>
            <a:ext cx="2590800" cy="1746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00571232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Integer Literals – Example</a:t>
            </a:r>
          </a:p>
        </p:txBody>
      </p:sp>
      <p:sp>
        <p:nvSpPr>
          <p:cNvPr id="53350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5373688"/>
            <a:ext cx="8496300" cy="1223962"/>
          </a:xfrm>
        </p:spPr>
        <p:txBody>
          <a:bodyPr/>
          <a:lstStyle/>
          <a:p>
            <a:r>
              <a:rPr lang="en-US" dirty="0"/>
              <a:t>Note: the letter ‘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/>
              <a:t>’ is easily confused with the digit ‘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dirty="0"/>
              <a:t>’ so it’s better to use ‘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/>
              <a:t>’!!!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33508" name="Rectangle 4"/>
          <p:cNvSpPr>
            <a:spLocks noChangeArrowheads="1"/>
          </p:cNvSpPr>
          <p:nvPr/>
        </p:nvSpPr>
        <p:spPr bwMode="auto">
          <a:xfrm>
            <a:off x="749300" y="1066800"/>
            <a:ext cx="7632700" cy="4136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variables are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initialized with the same value: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numberInHex = -0x10;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numberInDec = -16;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error,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because 234u is of type uint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unsignedInt = 234u;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error,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because 234L is of type long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 longInt = 234L;</a:t>
            </a:r>
          </a:p>
        </p:txBody>
      </p:sp>
    </p:spTree>
    <p:extLst>
      <p:ext uri="{BB962C8B-B14F-4D97-AF65-F5344CB8AC3E}">
        <p14:creationId xmlns:p14="http://schemas.microsoft.com/office/powerpoint/2010/main" val="504187911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Literals</a:t>
            </a:r>
          </a:p>
        </p:txBody>
      </p:sp>
      <p:sp>
        <p:nvSpPr>
          <p:cNvPr id="534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dirty="0"/>
              <a:t>The real literals:</a:t>
            </a:r>
          </a:p>
          <a:p>
            <a:pPr lvl="1"/>
            <a:r>
              <a:rPr lang="en-US" dirty="0"/>
              <a:t>Are used for values of type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  <a:r>
              <a:rPr lang="en-US" sz="2800" dirty="0"/>
              <a:t> and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pPr lvl="1"/>
            <a:r>
              <a:rPr lang="en-US" dirty="0"/>
              <a:t>May consist of digits, a sign and “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May be in exponential notation: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6.02e+23</a:t>
            </a:r>
          </a:p>
          <a:p>
            <a:r>
              <a:rPr lang="en-US" dirty="0"/>
              <a:t>The “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” and “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</a:t>
            </a:r>
            <a:r>
              <a:rPr lang="en-US" dirty="0"/>
              <a:t>” suffixes mean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</a:p>
          <a:p>
            <a:r>
              <a:rPr lang="en-US" dirty="0"/>
              <a:t>The “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/>
              <a:t>” and “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</a:t>
            </a:r>
            <a:r>
              <a:rPr lang="en-US" dirty="0"/>
              <a:t>” suffixes mean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  <a:p>
            <a:r>
              <a:rPr lang="en-US" dirty="0"/>
              <a:t>The “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” and “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/>
              <a:t>” suffixes mean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decimal</a:t>
            </a:r>
          </a:p>
          <a:p>
            <a:r>
              <a:rPr lang="en-US" dirty="0"/>
              <a:t>The default interpretation is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double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21388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Literals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incorrect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float</a:t>
            </a:r>
            <a:r>
              <a:rPr lang="en-US" dirty="0"/>
              <a:t> literal: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correct way to assign floating-point value (using also the exponential format):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28663" y="1752600"/>
            <a:ext cx="7631112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causes an error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because 12.5 is double by default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12.5;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728663" y="4267200"/>
            <a:ext cx="7631112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The following is the correct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way of assigning the value: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float realNumber = 12.5f;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This is the same value in exponential format: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realNumber = 1.25e+7f;</a:t>
            </a:r>
          </a:p>
        </p:txBody>
      </p:sp>
    </p:spTree>
    <p:extLst>
      <p:ext uri="{BB962C8B-B14F-4D97-AF65-F5344CB8AC3E}">
        <p14:creationId xmlns:p14="http://schemas.microsoft.com/office/powerpoint/2010/main" val="31610773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character literals:</a:t>
            </a:r>
          </a:p>
          <a:p>
            <a:pPr lvl="1"/>
            <a:r>
              <a:rPr lang="en-US" dirty="0"/>
              <a:t>Are used for values of the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char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/>
              <a:t>type</a:t>
            </a:r>
          </a:p>
          <a:p>
            <a:pPr lvl="1"/>
            <a:r>
              <a:rPr lang="en-US" dirty="0"/>
              <a:t>Consist of two single quotes surrounding the character value: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&lt;value&gt;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</a:p>
          <a:p>
            <a:r>
              <a:rPr lang="en-US" dirty="0"/>
              <a:t>The value may be:</a:t>
            </a:r>
          </a:p>
          <a:p>
            <a:pPr lvl="1"/>
            <a:r>
              <a:rPr lang="en-US" dirty="0"/>
              <a:t>Symbol</a:t>
            </a:r>
          </a:p>
          <a:p>
            <a:pPr lvl="1"/>
            <a:r>
              <a:rPr lang="en-US" dirty="0"/>
              <a:t>The code of the symbol</a:t>
            </a:r>
          </a:p>
          <a:p>
            <a:pPr lvl="1"/>
            <a:r>
              <a:rPr lang="en-US" dirty="0"/>
              <a:t>Escaping sequence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pic>
        <p:nvPicPr>
          <p:cNvPr id="20482" name="Picture 2" descr="View Imag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92659" y="3848405"/>
            <a:ext cx="3394141" cy="2552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7843360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Escaping Sequences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459413"/>
          </a:xfrm>
        </p:spPr>
        <p:txBody>
          <a:bodyPr/>
          <a:lstStyle/>
          <a:p>
            <a:r>
              <a:rPr lang="en-US" dirty="0"/>
              <a:t>Escaping sequences are:</a:t>
            </a:r>
          </a:p>
          <a:p>
            <a:pPr lvl="1"/>
            <a:r>
              <a:rPr lang="en-US" dirty="0"/>
              <a:t>Means of presenting a symbol that is usually interpreted otherwise (like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Means of presenting system symbols (like the new line symbol)</a:t>
            </a:r>
          </a:p>
          <a:p>
            <a:r>
              <a:rPr lang="en-US" dirty="0"/>
              <a:t>Common escaping sequences are: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\'</a:t>
            </a:r>
            <a:r>
              <a:rPr lang="en-US" dirty="0"/>
              <a:t> for single quote	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\"</a:t>
            </a:r>
            <a:r>
              <a:rPr lang="en-US" dirty="0"/>
              <a:t> for double quote</a:t>
            </a:r>
          </a:p>
          <a:p>
            <a:pPr lvl="1"/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\\</a:t>
            </a:r>
            <a:r>
              <a:rPr lang="en-US" dirty="0"/>
              <a:t> for backslash		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\n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for new line</a:t>
            </a:r>
          </a:p>
          <a:p>
            <a:pPr lvl="1"/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\uXXXX</a:t>
            </a:r>
            <a:r>
              <a:rPr lang="en-US" sz="2800" noProof="1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noProof="1"/>
              <a:t>for denoting any other Unicode symbol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9688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Literals – Example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 of different character literals: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  <p:sp>
        <p:nvSpPr>
          <p:cNvPr id="537604" name="Rectangle 4"/>
          <p:cNvSpPr>
            <a:spLocks noChangeArrowheads="1"/>
          </p:cNvSpPr>
          <p:nvPr/>
        </p:nvSpPr>
        <p:spPr bwMode="auto">
          <a:xfrm>
            <a:off x="638506" y="1905000"/>
            <a:ext cx="7853362" cy="42165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 symbol = 'a'; // An ordinary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'\u006F'; // Unicode symbol code in a			      // hexadecimal format (letter 'o')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'\u8449'; // </a:t>
            </a:r>
            <a:r>
              <a:rPr lang="ja-JP" alt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葉 </a:t>
            </a:r>
            <a:r>
              <a:rPr lang="en-US" altLang="ja-JP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Leaf in Traditional Chinese)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'\''; // Assigning the single quote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'\\'; // Assigning the backslash symbol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'\n'; // Assigning new line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'\t'; // Assigning TAB symbol</a:t>
            </a:r>
            <a:endParaRPr lang="bg-BG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symbol = "a"; // Incorrect: use single quotes</a:t>
            </a:r>
          </a:p>
        </p:txBody>
      </p:sp>
    </p:spTree>
    <p:extLst>
      <p:ext uri="{BB962C8B-B14F-4D97-AF65-F5344CB8AC3E}">
        <p14:creationId xmlns:p14="http://schemas.microsoft.com/office/powerpoint/2010/main" val="366509980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elerik-Academy-2012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Telerik-Academy-2012</Template>
  <TotalTime>5492</TotalTime>
  <Words>13522</Words>
  <Application>Microsoft Office PowerPoint</Application>
  <PresentationFormat>On-screen Show (4:3)</PresentationFormat>
  <Paragraphs>2706</Paragraphs>
  <Slides>290</Slides>
  <Notes>107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290</vt:i4>
      </vt:variant>
    </vt:vector>
  </HeadingPairs>
  <TitlesOfParts>
    <vt:vector size="300" baseType="lpstr">
      <vt:lpstr>Calibri</vt:lpstr>
      <vt:lpstr>Cambria</vt:lpstr>
      <vt:lpstr>Consolas</vt:lpstr>
      <vt:lpstr>Corbel</vt:lpstr>
      <vt:lpstr>Courier New</vt:lpstr>
      <vt:lpstr>HGｺﾞｼｯｸM</vt:lpstr>
      <vt:lpstr>Times New Roman</vt:lpstr>
      <vt:lpstr>Wingdings</vt:lpstr>
      <vt:lpstr>Wingdings 2</vt:lpstr>
      <vt:lpstr>Telerik-Academy-2012</vt:lpstr>
      <vt:lpstr>Introduction to Programming</vt:lpstr>
      <vt:lpstr>Table of Contents</vt:lpstr>
      <vt:lpstr>What is Computer Programming?</vt:lpstr>
      <vt:lpstr>Define: Computer Programming</vt:lpstr>
      <vt:lpstr>Programming Phases</vt:lpstr>
      <vt:lpstr>Your First C# Program</vt:lpstr>
      <vt:lpstr>First Look at C#</vt:lpstr>
      <vt:lpstr>C# Code – How It Works?</vt:lpstr>
      <vt:lpstr>C# Code Should Be Well Formatted</vt:lpstr>
      <vt:lpstr>Example of Bad Formatting</vt:lpstr>
      <vt:lpstr>What is "C#"?</vt:lpstr>
      <vt:lpstr>What You Need to Program?</vt:lpstr>
      <vt:lpstr>Your First C# Program</vt:lpstr>
      <vt:lpstr>What is .NET Framework?</vt:lpstr>
      <vt:lpstr>What is .NET Framework?</vt:lpstr>
      <vt:lpstr>Inside .NET Framework</vt:lpstr>
      <vt:lpstr>CLR – The Heart of .NET Framework</vt:lpstr>
      <vt:lpstr>Framework Class Library</vt:lpstr>
      <vt:lpstr>What is Visual Studio?</vt:lpstr>
      <vt:lpstr>Visual Studio</vt:lpstr>
      <vt:lpstr>Benefits of Visual Studio</vt:lpstr>
      <vt:lpstr>Visual Studio – Example</vt:lpstr>
      <vt:lpstr>Creating New Console Application</vt:lpstr>
      <vt:lpstr>Creating New Console Application (2)</vt:lpstr>
      <vt:lpstr>Compiling Source Code</vt:lpstr>
      <vt:lpstr>Running Programs</vt:lpstr>
      <vt:lpstr>Debugging The Code</vt:lpstr>
      <vt:lpstr>Debugging in Visual Studio</vt:lpstr>
      <vt:lpstr>Visual Studio</vt:lpstr>
      <vt:lpstr>Visual Studio   Blank Solution</vt:lpstr>
      <vt:lpstr>What Is a Blank Solution?</vt:lpstr>
      <vt:lpstr>VS Blank Solution</vt:lpstr>
      <vt:lpstr>Visual Studio   Blank Solution</vt:lpstr>
      <vt:lpstr>What is MSDN Library?</vt:lpstr>
      <vt:lpstr>What is MSDN Library?</vt:lpstr>
      <vt:lpstr>MSDN Library</vt:lpstr>
      <vt:lpstr>How to Use MSDN Library?</vt:lpstr>
      <vt:lpstr>MSDN Library</vt:lpstr>
      <vt:lpstr>Introduction to Programming</vt:lpstr>
      <vt:lpstr>Free Trainings @ Telerik Academy</vt:lpstr>
      <vt:lpstr>Primitive Data Types and Variables</vt:lpstr>
      <vt:lpstr>Table of Contents</vt:lpstr>
      <vt:lpstr>Primitive Data Types</vt:lpstr>
      <vt:lpstr>How Computing Works?</vt:lpstr>
      <vt:lpstr>What Is a Data Type?</vt:lpstr>
      <vt:lpstr>Data Type Characteristics</vt:lpstr>
      <vt:lpstr>Integer Types</vt:lpstr>
      <vt:lpstr>What are Integer Types?</vt:lpstr>
      <vt:lpstr>Integer Types</vt:lpstr>
      <vt:lpstr>Integer Types (2)</vt:lpstr>
      <vt:lpstr>Measuring Time – Example</vt:lpstr>
      <vt:lpstr>Integer Types</vt:lpstr>
      <vt:lpstr>Floating-Point and Decimal Floating-Point Types</vt:lpstr>
      <vt:lpstr>What are Floating-Point Types?</vt:lpstr>
      <vt:lpstr>Floating-Point Types</vt:lpstr>
      <vt:lpstr>PI Precision – Example</vt:lpstr>
      <vt:lpstr>Abnormalities in the Floating-Point Calculations</vt:lpstr>
      <vt:lpstr>Decimal Floating-Point Types</vt:lpstr>
      <vt:lpstr>Floating-Point and Decimal Floating-Point Types</vt:lpstr>
      <vt:lpstr>Boolean Type</vt:lpstr>
      <vt:lpstr>The Boolean Data Type</vt:lpstr>
      <vt:lpstr>Boolean Values – Example</vt:lpstr>
      <vt:lpstr>Boolean Type</vt:lpstr>
      <vt:lpstr>Character Type</vt:lpstr>
      <vt:lpstr>The Character Data Type</vt:lpstr>
      <vt:lpstr>Characters and Codes</vt:lpstr>
      <vt:lpstr>Character Type</vt:lpstr>
      <vt:lpstr>String Type</vt:lpstr>
      <vt:lpstr>The String Data Type</vt:lpstr>
      <vt:lpstr>Saying Hello – Example</vt:lpstr>
      <vt:lpstr>String Type</vt:lpstr>
      <vt:lpstr>Object Type</vt:lpstr>
      <vt:lpstr>The Object Type</vt:lpstr>
      <vt:lpstr>Using Objects</vt:lpstr>
      <vt:lpstr>Objects</vt:lpstr>
      <vt:lpstr>Introducing Variables</vt:lpstr>
      <vt:lpstr>What Is a Variable?</vt:lpstr>
      <vt:lpstr>Variable Characteristics</vt:lpstr>
      <vt:lpstr>Declaring And Using Variables</vt:lpstr>
      <vt:lpstr>Declaring Variables</vt:lpstr>
      <vt:lpstr>Identifiers</vt:lpstr>
      <vt:lpstr>Identifiers (2)</vt:lpstr>
      <vt:lpstr>Identifiers – Examples</vt:lpstr>
      <vt:lpstr>Assigning Values To Variables</vt:lpstr>
      <vt:lpstr>Assigning Values</vt:lpstr>
      <vt:lpstr>Assigning Values – Examples</vt:lpstr>
      <vt:lpstr>Initializing Variables</vt:lpstr>
      <vt:lpstr>Initialization – Examples</vt:lpstr>
      <vt:lpstr>Assigning and Initializing Variables</vt:lpstr>
      <vt:lpstr>Literals</vt:lpstr>
      <vt:lpstr>What are Literals?</vt:lpstr>
      <vt:lpstr>Boolean and Integer Literals</vt:lpstr>
      <vt:lpstr>Integer Literals</vt:lpstr>
      <vt:lpstr>Integer Literals – Example</vt:lpstr>
      <vt:lpstr>Real Literals</vt:lpstr>
      <vt:lpstr>Real Literals – Example</vt:lpstr>
      <vt:lpstr>Character Literals</vt:lpstr>
      <vt:lpstr>Escaping Sequences</vt:lpstr>
      <vt:lpstr>Character Literals – Example</vt:lpstr>
      <vt:lpstr>String Literals</vt:lpstr>
      <vt:lpstr>String Literals – Example</vt:lpstr>
      <vt:lpstr>String Literals</vt:lpstr>
      <vt:lpstr>Nullable Types</vt:lpstr>
      <vt:lpstr>Nullable Types</vt:lpstr>
      <vt:lpstr>Nullable Types – Example</vt:lpstr>
      <vt:lpstr>Nullable Types</vt:lpstr>
      <vt:lpstr>Dynamic Types in C#</vt:lpstr>
      <vt:lpstr>Dynamic Types</vt:lpstr>
      <vt:lpstr>Dynamic Types</vt:lpstr>
      <vt:lpstr>Primitive Data Types and Variables</vt:lpstr>
      <vt:lpstr>Free Trainings @ Telerik Academy</vt:lpstr>
      <vt:lpstr>Operators and Expressions</vt:lpstr>
      <vt:lpstr>Table of Contents</vt:lpstr>
      <vt:lpstr>Operators in C#</vt:lpstr>
      <vt:lpstr>What is an Operator?</vt:lpstr>
      <vt:lpstr>Operators in C#</vt:lpstr>
      <vt:lpstr>Categories of Operators in C#</vt:lpstr>
      <vt:lpstr>Operators Precedence</vt:lpstr>
      <vt:lpstr>Operators Precedence</vt:lpstr>
      <vt:lpstr>Operators Precedence (2)</vt:lpstr>
      <vt:lpstr>Arithmetic Operators</vt:lpstr>
      <vt:lpstr>Arithmetic Operators</vt:lpstr>
      <vt:lpstr>Arithmetic Operators – Example</vt:lpstr>
      <vt:lpstr>Arithmetic Operators – Example (2)</vt:lpstr>
      <vt:lpstr>Arithmetic Operators – Overflow Examples</vt:lpstr>
      <vt:lpstr>Arithmetic Operators</vt:lpstr>
      <vt:lpstr>Logical Operators</vt:lpstr>
      <vt:lpstr>Logical Operators</vt:lpstr>
      <vt:lpstr>Logical Operators – Example</vt:lpstr>
      <vt:lpstr>Logical Operators</vt:lpstr>
      <vt:lpstr>Bitwise Operators</vt:lpstr>
      <vt:lpstr>Bitwise Operators</vt:lpstr>
      <vt:lpstr>Bitwise Operators (2)</vt:lpstr>
      <vt:lpstr>Bitwise Operators – Tips &amp; Tricks</vt:lpstr>
      <vt:lpstr>Bitwise Operators –  Tips &amp; Tricks (2)</vt:lpstr>
      <vt:lpstr>Bitwise Operators</vt:lpstr>
      <vt:lpstr>Comparison and Assignment Operators</vt:lpstr>
      <vt:lpstr>Comparison Operators</vt:lpstr>
      <vt:lpstr>Assignment Operators</vt:lpstr>
      <vt:lpstr>Comparison and Assignment Operators</vt:lpstr>
      <vt:lpstr>Other Operators</vt:lpstr>
      <vt:lpstr>Other Operators</vt:lpstr>
      <vt:lpstr>Other Operators (2)</vt:lpstr>
      <vt:lpstr>Other Operators (3)</vt:lpstr>
      <vt:lpstr>Other Operators</vt:lpstr>
      <vt:lpstr>Other Operators – Example</vt:lpstr>
      <vt:lpstr>Other Operators</vt:lpstr>
      <vt:lpstr>Implicit and Explicit Type Conversions</vt:lpstr>
      <vt:lpstr>Implicit Type Conversion</vt:lpstr>
      <vt:lpstr>Explicit Type Conversion</vt:lpstr>
      <vt:lpstr>Type Conversions – Example</vt:lpstr>
      <vt:lpstr>Type Conversions</vt:lpstr>
      <vt:lpstr>Expressions</vt:lpstr>
      <vt:lpstr>Expressions</vt:lpstr>
      <vt:lpstr>Expressions (2)</vt:lpstr>
      <vt:lpstr>Expressions</vt:lpstr>
      <vt:lpstr>Summary</vt:lpstr>
      <vt:lpstr>Resources</vt:lpstr>
      <vt:lpstr>Operators and Expressions</vt:lpstr>
      <vt:lpstr>Free Trainings @ Telerik Academy</vt:lpstr>
      <vt:lpstr>Console Input / Output</vt:lpstr>
      <vt:lpstr>Table of Contents</vt:lpstr>
      <vt:lpstr>Printing to the Console</vt:lpstr>
      <vt:lpstr>Printing to the Console</vt:lpstr>
      <vt:lpstr>The Console Class</vt:lpstr>
      <vt:lpstr>Console.Write(…)</vt:lpstr>
      <vt:lpstr>Console.WriteLine(…)</vt:lpstr>
      <vt:lpstr>Printing to the Console – Example</vt:lpstr>
      <vt:lpstr>Formatting Strings</vt:lpstr>
      <vt:lpstr>Formatting Strings</vt:lpstr>
      <vt:lpstr>Formatting Strings – Example</vt:lpstr>
      <vt:lpstr>Printing a Menu – Example</vt:lpstr>
      <vt:lpstr>Printing to the Console</vt:lpstr>
      <vt:lpstr>Reading from the Console</vt:lpstr>
      <vt:lpstr>Reading from the Console</vt:lpstr>
      <vt:lpstr>Console.Read()</vt:lpstr>
      <vt:lpstr>Reading Characters from the Console</vt:lpstr>
      <vt:lpstr>Console.ReadKey()</vt:lpstr>
      <vt:lpstr>Reading Keys from the Console</vt:lpstr>
      <vt:lpstr>Console.ReadLine()</vt:lpstr>
      <vt:lpstr>Reading Strings from the Console</vt:lpstr>
      <vt:lpstr>Reading Numeral Types</vt:lpstr>
      <vt:lpstr>Converting Strings to Numbers</vt:lpstr>
      <vt:lpstr>Reading Numbers from the Console – Example</vt:lpstr>
      <vt:lpstr>Converting Strings to Numbers (2)</vt:lpstr>
      <vt:lpstr>Reading Numbers from the Console</vt:lpstr>
      <vt:lpstr>Error Handling when Parsing</vt:lpstr>
      <vt:lpstr>Parsing with TryParse()</vt:lpstr>
      <vt:lpstr>Regional Settings</vt:lpstr>
      <vt:lpstr>How to Print Special Characters on the Console?</vt:lpstr>
      <vt:lpstr>Decimal Separator</vt:lpstr>
      <vt:lpstr>Regional Settings</vt:lpstr>
      <vt:lpstr>Reading and Printing to the Console</vt:lpstr>
      <vt:lpstr>Printing a Letter – Example</vt:lpstr>
      <vt:lpstr>Printing a Letter</vt:lpstr>
      <vt:lpstr>Calculating Area – Example</vt:lpstr>
      <vt:lpstr>Calculating Area</vt:lpstr>
      <vt:lpstr>Summary</vt:lpstr>
      <vt:lpstr>Console Input / Output</vt:lpstr>
      <vt:lpstr>Free Trainings @ Telerik Academy</vt:lpstr>
      <vt:lpstr>Conditional Statements</vt:lpstr>
      <vt:lpstr>Table of Contents</vt:lpstr>
      <vt:lpstr>Comparison and Logical Operators</vt:lpstr>
      <vt:lpstr>Comparison Operators</vt:lpstr>
      <vt:lpstr>Logical Operators</vt:lpstr>
      <vt:lpstr>if and if-else</vt:lpstr>
      <vt:lpstr>The if Statement</vt:lpstr>
      <vt:lpstr>Condition and Statement</vt:lpstr>
      <vt:lpstr>How It Works?</vt:lpstr>
      <vt:lpstr>The if Statement – Example</vt:lpstr>
      <vt:lpstr>The if Statement</vt:lpstr>
      <vt:lpstr>The if-else Statement</vt:lpstr>
      <vt:lpstr>How It Works ?</vt:lpstr>
      <vt:lpstr>if-else Statement – Example</vt:lpstr>
      <vt:lpstr>The if-else Statement</vt:lpstr>
      <vt:lpstr>Nested if Statements </vt:lpstr>
      <vt:lpstr>Nested if Statements</vt:lpstr>
      <vt:lpstr>Nested if – Good Practices</vt:lpstr>
      <vt:lpstr>Nested if Statements – Example</vt:lpstr>
      <vt:lpstr>Nested if Statements</vt:lpstr>
      <vt:lpstr>Multiple if-else-if-else-…</vt:lpstr>
      <vt:lpstr>Multiple if-else Statements</vt:lpstr>
      <vt:lpstr>switch-case</vt:lpstr>
      <vt:lpstr>The switch-case Statement</vt:lpstr>
      <vt:lpstr>How switch-case Works?</vt:lpstr>
      <vt:lpstr>The switch-case Statement</vt:lpstr>
      <vt:lpstr>Using switch: Rules</vt:lpstr>
      <vt:lpstr>Multiple Labels – Example</vt:lpstr>
      <vt:lpstr>Multiple Labels in a switch-case</vt:lpstr>
      <vt:lpstr>Using switch – Good Practices </vt:lpstr>
      <vt:lpstr>Summary</vt:lpstr>
      <vt:lpstr>Conditional Statements</vt:lpstr>
      <vt:lpstr>Free Trainings @ Telerik Academy</vt:lpstr>
      <vt:lpstr>Loops</vt:lpstr>
      <vt:lpstr>Table of Contents</vt:lpstr>
      <vt:lpstr>What Is Loop?</vt:lpstr>
      <vt:lpstr>Using while(…) Loop</vt:lpstr>
      <vt:lpstr>How To Use While Loop?</vt:lpstr>
      <vt:lpstr>While Loop – How It Works?</vt:lpstr>
      <vt:lpstr>While Loop – Example</vt:lpstr>
      <vt:lpstr>while(…)</vt:lpstr>
      <vt:lpstr>Sum 1..N – Example</vt:lpstr>
      <vt:lpstr>Calculating Sum 1..N</vt:lpstr>
      <vt:lpstr>Prime Number – Example</vt:lpstr>
      <vt:lpstr>Checking Whether a Number Is Prime</vt:lpstr>
      <vt:lpstr>Using break Operator</vt:lpstr>
      <vt:lpstr>Calculating Factorial</vt:lpstr>
      <vt:lpstr>do { … }  while (…) Loop</vt:lpstr>
      <vt:lpstr>Using Do-While Loop</vt:lpstr>
      <vt:lpstr>Do-While Statement</vt:lpstr>
      <vt:lpstr>do { … }  while (…)</vt:lpstr>
      <vt:lpstr>Factorial – Example</vt:lpstr>
      <vt:lpstr>Factorial with BigInteger – Example</vt:lpstr>
      <vt:lpstr>Factorial (do ... while)</vt:lpstr>
      <vt:lpstr>Product[N..M] – Example</vt:lpstr>
      <vt:lpstr>Product of the Numbers in the Interval [n..m]</vt:lpstr>
      <vt:lpstr>for Loops</vt:lpstr>
      <vt:lpstr>For Loops</vt:lpstr>
      <vt:lpstr>The Initialization Expression</vt:lpstr>
      <vt:lpstr>The Test Expression</vt:lpstr>
      <vt:lpstr>The Update Expression</vt:lpstr>
      <vt:lpstr>for Loop</vt:lpstr>
      <vt:lpstr>Simple for Loop – Example</vt:lpstr>
      <vt:lpstr>Complex for Loop – Example</vt:lpstr>
      <vt:lpstr>For Loops</vt:lpstr>
      <vt:lpstr>N^M – Example</vt:lpstr>
      <vt:lpstr>Calculating N^M</vt:lpstr>
      <vt:lpstr>Using continue Operator</vt:lpstr>
      <vt:lpstr>Using continue Operator</vt:lpstr>
      <vt:lpstr>foreach Loop</vt:lpstr>
      <vt:lpstr>For Loops</vt:lpstr>
      <vt:lpstr>foreach Loop – Example</vt:lpstr>
      <vt:lpstr>foreach Loop</vt:lpstr>
      <vt:lpstr>Nested Loops</vt:lpstr>
      <vt:lpstr>What Is Nested Loop?</vt:lpstr>
      <vt:lpstr>Nested Loops</vt:lpstr>
      <vt:lpstr>Triangle – Example</vt:lpstr>
      <vt:lpstr>Triangle</vt:lpstr>
      <vt:lpstr>Primes[N, M] – Example</vt:lpstr>
      <vt:lpstr>Primes in Range [n, m]</vt:lpstr>
      <vt:lpstr>C# Jump Statements</vt:lpstr>
      <vt:lpstr>C# Jump Statements – Example</vt:lpstr>
      <vt:lpstr>Loops – More Examples</vt:lpstr>
      <vt:lpstr>Nested Loops – Examples</vt:lpstr>
      <vt:lpstr>Happy Numbers</vt:lpstr>
      <vt:lpstr>Nested Loops – Examples</vt:lpstr>
      <vt:lpstr>TOTO 6/49</vt:lpstr>
      <vt:lpstr>Summary</vt:lpstr>
      <vt:lpstr>Loops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subject>Fundamentals of C# Programming Course @ Telerik Academy</dc:subject>
  <dc:creator>Svetlin Nakov</dc:creator>
  <cp:keywords>telerik, academy, education, free, course, course, programming, C#, fundamentals, object-oriented, algorithm, data, types,expressions, statements, console, conditional, statements, loops, numeral, systems,methods, recursion, class, object, exception, string, text, file, structures,tree, graph, hash, table, extension, high, quality, code</cp:keywords>
  <dc:description>Fundamentals of C# Programming Course @ Telerik Software Academy: 
http://csharpfundamentals.telerik.com
The website and all video materials are in Bulgarian</dc:description>
  <cp:lastModifiedBy>zikito</cp:lastModifiedBy>
  <cp:revision>581</cp:revision>
  <dcterms:created xsi:type="dcterms:W3CDTF">2007-12-08T16:03:35Z</dcterms:created>
  <dcterms:modified xsi:type="dcterms:W3CDTF">2016-04-23T08:35:06Z</dcterms:modified>
  <cp:category>C# Programming Course</cp:category>
</cp:coreProperties>
</file>